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12" r:id="rId2"/>
  </p:sldMasterIdLst>
  <p:notesMasterIdLst>
    <p:notesMasterId r:id="rId34"/>
  </p:notesMasterIdLst>
  <p:sldIdLst>
    <p:sldId id="290" r:id="rId3"/>
    <p:sldId id="335" r:id="rId4"/>
    <p:sldId id="299" r:id="rId5"/>
    <p:sldId id="300" r:id="rId6"/>
    <p:sldId id="414" r:id="rId7"/>
    <p:sldId id="417" r:id="rId8"/>
    <p:sldId id="419" r:id="rId9"/>
    <p:sldId id="304" r:id="rId10"/>
    <p:sldId id="305" r:id="rId11"/>
    <p:sldId id="420" r:id="rId12"/>
    <p:sldId id="418" r:id="rId13"/>
    <p:sldId id="421" r:id="rId14"/>
    <p:sldId id="422" r:id="rId15"/>
    <p:sldId id="310" r:id="rId16"/>
    <p:sldId id="363" r:id="rId17"/>
    <p:sldId id="427" r:id="rId18"/>
    <p:sldId id="426" r:id="rId19"/>
    <p:sldId id="361" r:id="rId20"/>
    <p:sldId id="362" r:id="rId21"/>
    <p:sldId id="377" r:id="rId22"/>
    <p:sldId id="411" r:id="rId23"/>
    <p:sldId id="374" r:id="rId24"/>
    <p:sldId id="375" r:id="rId25"/>
    <p:sldId id="395" r:id="rId26"/>
    <p:sldId id="401" r:id="rId27"/>
    <p:sldId id="402" r:id="rId28"/>
    <p:sldId id="403" r:id="rId29"/>
    <p:sldId id="424" r:id="rId30"/>
    <p:sldId id="425" r:id="rId31"/>
    <p:sldId id="389" r:id="rId32"/>
    <p:sldId id="387" r:id="rId33"/>
  </p:sldIdLst>
  <p:sldSz cx="9144000" cy="6858000" type="screen4x3"/>
  <p:notesSz cx="7099300" cy="10234613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F356E3F-A115-4DAB-B686-CC4CED889B8E}" type="datetimeFigureOut">
              <a:rPr lang="es-AR" smtClean="0"/>
              <a:t>17/09/2015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0B6A312-E2DB-4F24-9DDB-231F6E31BF63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612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6A312-E2DB-4F24-9DDB-231F6E31BF63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888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6519"/>
      </p:ext>
    </p:extLst>
  </p:cSld>
  <p:clrMapOvr>
    <a:masterClrMapping/>
  </p:clrMapOvr>
  <p:transition spd="slow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98760"/>
      </p:ext>
    </p:extLst>
  </p:cSld>
  <p:clrMapOvr>
    <a:masterClrMapping/>
  </p:clrMapOvr>
  <p:transition spd="slow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40380"/>
      </p:ext>
    </p:extLst>
  </p:cSld>
  <p:clrMapOvr>
    <a:masterClrMapping/>
  </p:clrMapOvr>
  <p:transition spd="slow" advTm="10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77647"/>
      </p:ext>
    </p:extLst>
  </p:cSld>
  <p:clrMapOvr>
    <a:masterClrMapping/>
  </p:clrMapOvr>
  <p:transition spd="slow" advTm="10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04814"/>
      </p:ext>
    </p:extLst>
  </p:cSld>
  <p:clrMapOvr>
    <a:masterClrMapping/>
  </p:clrMapOvr>
  <p:transition spd="slow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99809"/>
      </p:ext>
    </p:extLst>
  </p:cSld>
  <p:clrMapOvr>
    <a:masterClrMapping/>
  </p:clrMapOvr>
  <p:transition spd="slow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81489"/>
      </p:ext>
    </p:extLst>
  </p:cSld>
  <p:clrMapOvr>
    <a:masterClrMapping/>
  </p:clrMapOvr>
  <p:transition spd="slow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8497"/>
      </p:ext>
    </p:extLst>
  </p:cSld>
  <p:clrMapOvr>
    <a:masterClrMapping/>
  </p:clrMapOvr>
  <p:transition spd="slow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03075"/>
      </p:ext>
    </p:extLst>
  </p:cSld>
  <p:clrMapOvr>
    <a:masterClrMapping/>
  </p:clrMapOvr>
  <p:transition spd="slow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4379"/>
      </p:ext>
    </p:extLst>
  </p:cSld>
  <p:clrMapOvr>
    <a:masterClrMapping/>
  </p:clrMapOvr>
  <p:transition spd="slow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4039"/>
      </p:ext>
    </p:extLst>
  </p:cSld>
  <p:clrMapOvr>
    <a:masterClrMapping/>
  </p:clrMapOvr>
  <p:transition spd="slow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69C8D-AE97-437F-93E2-3DAE7B53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1BF92-B962-43C4-B15A-EC0D16364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 advTm="10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FAB79-A272-41DF-B754-12A6E071E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B33B-6DDC-4C9B-8627-2967E2D25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2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youtube.com/watch?v=RltTzA2xW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youtube.com/user/RADTORQU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RAD\Desktop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9404" y="4869160"/>
            <a:ext cx="7725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 SALES TRAINING</a:t>
            </a:r>
            <a:endParaRPr lang="nl-NL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3" y="0"/>
            <a:ext cx="9293501" cy="694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777293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adtorque.nl/wp-content/uploads/2014/07/e-rad-b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5097377" cy="400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590" y="1663670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E-RAD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BLU series</a:t>
            </a:r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NL" sz="2400" dirty="0" err="1" smtClean="0">
                <a:latin typeface="Arial" pitchFamily="34" charset="0"/>
                <a:cs typeface="Arial" pitchFamily="34" charset="0"/>
              </a:rPr>
              <a:t>Servo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err="1" smtClean="0">
                <a:latin typeface="Arial" pitchFamily="34" charset="0"/>
                <a:cs typeface="Arial" pitchFamily="34" charset="0"/>
              </a:rPr>
              <a:t>controlled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err="1" smtClean="0">
                <a:latin typeface="Arial" pitchFamily="34" charset="0"/>
                <a:cs typeface="Arial" pitchFamily="34" charset="0"/>
              </a:rPr>
              <a:t>torque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err="1" smtClean="0">
                <a:latin typeface="Arial" pitchFamily="34" charset="0"/>
                <a:cs typeface="Arial" pitchFamily="34" charset="0"/>
              </a:rPr>
              <a:t>wrench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26910" y="2996952"/>
            <a:ext cx="8229600" cy="349729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Torque setting </a:t>
            </a:r>
            <a:r>
              <a:rPr lang="en-US" sz="2400" dirty="0"/>
              <a:t>per </a:t>
            </a:r>
            <a:r>
              <a:rPr lang="en-US" sz="2400" dirty="0" smtClean="0"/>
              <a:t>Nm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Angle function</a:t>
            </a:r>
            <a:endParaRPr lang="en-US" sz="2400" dirty="0"/>
          </a:p>
          <a:p>
            <a:r>
              <a:rPr lang="nl-NL" sz="2400" dirty="0" err="1" smtClean="0"/>
              <a:t>From</a:t>
            </a:r>
            <a:r>
              <a:rPr lang="nl-NL" sz="2400" dirty="0" smtClean="0"/>
              <a:t> 135 </a:t>
            </a:r>
            <a:r>
              <a:rPr lang="nl-NL" sz="2400" dirty="0" err="1" smtClean="0"/>
              <a:t>to</a:t>
            </a:r>
            <a:r>
              <a:rPr lang="nl-NL" sz="2400" dirty="0" smtClean="0"/>
              <a:t> 15.000Nm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Programmable </a:t>
            </a:r>
            <a:r>
              <a:rPr lang="en-US" sz="2400" dirty="0"/>
              <a:t>presets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Accuracy </a:t>
            </a:r>
            <a:r>
              <a:rPr lang="en-US" sz="2400" b="1" dirty="0"/>
              <a:t>+/- </a:t>
            </a:r>
            <a:r>
              <a:rPr lang="en-US" sz="2400" b="1" dirty="0" smtClean="0"/>
              <a:t>2,8% </a:t>
            </a:r>
            <a:r>
              <a:rPr lang="en-US" sz="2400" b="1" dirty="0" smtClean="0"/>
              <a:t>on target</a:t>
            </a: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dirty="0"/>
              <a:t>Field calibration with SS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Rotating annulus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Used by </a:t>
            </a:r>
            <a:r>
              <a:rPr lang="en-US" sz="2400" dirty="0" err="1"/>
              <a:t>Enercon</a:t>
            </a:r>
            <a:r>
              <a:rPr lang="en-US" sz="2400" dirty="0"/>
              <a:t>, </a:t>
            </a:r>
            <a:r>
              <a:rPr lang="en-US" sz="2400" dirty="0" smtClean="0"/>
              <a:t>Siemens,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dirty="0" smtClean="0"/>
              <a:t>Vestas, </a:t>
            </a:r>
            <a:r>
              <a:rPr lang="en-US" sz="2400" dirty="0" err="1" smtClean="0"/>
              <a:t>Nordex</a:t>
            </a:r>
            <a:r>
              <a:rPr lang="en-US" sz="2400" dirty="0" smtClean="0"/>
              <a:t>, </a:t>
            </a:r>
            <a:r>
              <a:rPr lang="en-US" sz="2400" dirty="0" err="1"/>
              <a:t>C</a:t>
            </a:r>
            <a:r>
              <a:rPr lang="en-US" sz="2400" dirty="0" err="1" smtClean="0"/>
              <a:t>ertion</a:t>
            </a:r>
            <a:endParaRPr lang="en-US" sz="2400" dirty="0"/>
          </a:p>
          <a:p>
            <a:pPr marL="0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936025618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4104456"/>
          </a:xfr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</a:pPr>
            <a:r>
              <a:rPr lang="en-US" sz="2400" dirty="0" smtClean="0"/>
              <a:t>Most advanced electric torque wrench on the market</a:t>
            </a:r>
          </a:p>
          <a:p>
            <a:pPr lvl="0">
              <a:lnSpc>
                <a:spcPct val="90000"/>
              </a:lnSpc>
            </a:pPr>
            <a:r>
              <a:rPr lang="nl-NL" sz="2400" dirty="0" err="1" smtClean="0"/>
              <a:t>Ideal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</a:t>
            </a:r>
            <a:r>
              <a:rPr lang="nl-NL" sz="2400" b="1" dirty="0" smtClean="0"/>
              <a:t>heavy </a:t>
            </a:r>
            <a:r>
              <a:rPr lang="nl-NL" sz="2400" b="1" dirty="0" err="1" smtClean="0"/>
              <a:t>duty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usage</a:t>
            </a:r>
            <a:r>
              <a:rPr lang="nl-NL" sz="2400" dirty="0" smtClean="0"/>
              <a:t>, high speed </a:t>
            </a:r>
            <a:r>
              <a:rPr lang="nl-NL" sz="2400" dirty="0" err="1" smtClean="0"/>
              <a:t>and</a:t>
            </a:r>
            <a:r>
              <a:rPr lang="nl-NL" sz="2400" dirty="0" smtClean="0"/>
              <a:t> high </a:t>
            </a:r>
            <a:r>
              <a:rPr lang="nl-NL" sz="2400" dirty="0" err="1" smtClean="0"/>
              <a:t>cycles</a:t>
            </a:r>
            <a:endParaRPr lang="en-US" sz="2400" dirty="0" smtClean="0"/>
          </a:p>
          <a:p>
            <a:pPr lvl="0">
              <a:lnSpc>
                <a:spcPct val="90000"/>
              </a:lnSpc>
            </a:pPr>
            <a:r>
              <a:rPr lang="en-US" sz="2400" dirty="0" smtClean="0"/>
              <a:t>Multiple </a:t>
            </a:r>
            <a:r>
              <a:rPr lang="en-US" sz="2400" dirty="0"/>
              <a:t>models wrenches can be used in combination with one controller. </a:t>
            </a:r>
            <a:r>
              <a:rPr lang="en-US" sz="2400" b="1" dirty="0"/>
              <a:t>Reducing cost </a:t>
            </a:r>
            <a:r>
              <a:rPr lang="en-US" sz="2400" dirty="0"/>
              <a:t>when multiple wrench sizes are needed.</a:t>
            </a:r>
          </a:p>
          <a:p>
            <a:pPr lvl="0">
              <a:lnSpc>
                <a:spcPct val="90000"/>
              </a:lnSpc>
            </a:pPr>
            <a:r>
              <a:rPr lang="en-US" sz="2400" dirty="0"/>
              <a:t>Bluetooth connectivity with RAD Smart Socket for transducer </a:t>
            </a:r>
            <a:r>
              <a:rPr lang="en-US" sz="2400" b="1" dirty="0"/>
              <a:t>verified joint calibration</a:t>
            </a:r>
          </a:p>
          <a:p>
            <a:pPr lvl="0">
              <a:lnSpc>
                <a:spcPct val="90000"/>
              </a:lnSpc>
            </a:pPr>
            <a:r>
              <a:rPr lang="en-US" sz="2400" dirty="0"/>
              <a:t>More advanced data logging and tool management features</a:t>
            </a:r>
          </a:p>
          <a:p>
            <a:pPr lvl="0">
              <a:lnSpc>
                <a:spcPct val="90000"/>
              </a:lnSpc>
            </a:pPr>
            <a:r>
              <a:rPr lang="en-US" sz="2400" dirty="0"/>
              <a:t>Single cable and connector </a:t>
            </a:r>
            <a:r>
              <a:rPr lang="en-US" sz="2400" dirty="0" smtClean="0"/>
              <a:t>system</a:t>
            </a:r>
          </a:p>
          <a:p>
            <a:pPr lvl="0">
              <a:lnSpc>
                <a:spcPct val="90000"/>
              </a:lnSpc>
            </a:pPr>
            <a:r>
              <a:rPr lang="nl-NL" sz="2400" dirty="0" err="1" smtClean="0"/>
              <a:t>Very</a:t>
            </a:r>
            <a:r>
              <a:rPr lang="nl-NL" sz="2400" dirty="0" smtClean="0"/>
              <a:t> </a:t>
            </a:r>
            <a:r>
              <a:rPr lang="nl-NL" sz="2400" dirty="0" err="1"/>
              <a:t>s</a:t>
            </a:r>
            <a:r>
              <a:rPr lang="nl-NL" sz="2400" dirty="0" err="1" smtClean="0"/>
              <a:t>uiteable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steel </a:t>
            </a:r>
            <a:r>
              <a:rPr lang="nl-NL" sz="2400" dirty="0" err="1" smtClean="0"/>
              <a:t>construction</a:t>
            </a:r>
            <a:r>
              <a:rPr lang="nl-NL" sz="2400" dirty="0" smtClean="0"/>
              <a:t>, Wind turbine </a:t>
            </a:r>
            <a:r>
              <a:rPr lang="nl-NL" sz="2400" dirty="0" err="1" smtClean="0"/>
              <a:t>installation</a:t>
            </a:r>
            <a:r>
              <a:rPr lang="nl-NL" sz="2400" dirty="0" smtClean="0"/>
              <a:t>, engines, off </a:t>
            </a:r>
            <a:r>
              <a:rPr lang="nl-NL" sz="2400" dirty="0" err="1" smtClean="0"/>
              <a:t>shore</a:t>
            </a:r>
            <a:r>
              <a:rPr lang="nl-NL" sz="2400" dirty="0" smtClean="0"/>
              <a:t> </a:t>
            </a:r>
            <a:r>
              <a:rPr lang="nl-NL" sz="2400" dirty="0" err="1" smtClean="0"/>
              <a:t>work</a:t>
            </a:r>
            <a:r>
              <a:rPr lang="nl-NL" sz="2400" dirty="0" smtClean="0"/>
              <a:t>.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E-RAD BLU series</a:t>
            </a:r>
            <a:endParaRPr lang="nl-NL" sz="26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55120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0352" y="149340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E-RAD Range:</a:t>
            </a:r>
            <a:endParaRPr lang="en-US" sz="24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e-rad-blu_torque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61" y="2069472"/>
            <a:ext cx="60007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0305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radtorque.nl/wp-content/uploads/2014/07/e-rad-blu_combi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1" y="2924944"/>
            <a:ext cx="806887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5516" y="1774371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E-RAD BLU </a:t>
            </a:r>
            <a:endParaRPr lang="en-US" sz="24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400" i="1" dirty="0" smtClean="0">
                <a:latin typeface="Arial" pitchFamily="34" charset="0"/>
                <a:cs typeface="Arial" pitchFamily="34" charset="0"/>
              </a:rPr>
              <a:t>Smart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socket on site joint verification</a:t>
            </a:r>
            <a:endParaRPr lang="nl-NL" sz="240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40648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6621896" cy="4414597"/>
          </a:xfrm>
          <a:prstGeom prst="rect">
            <a:avLst/>
          </a:prstGeom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213285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Can be fitted on hydraulic, manual, electric wrench etc.- </a:t>
            </a:r>
            <a:r>
              <a:rPr lang="en-US" sz="2600" dirty="0" smtClean="0"/>
              <a:t>       Up to 10.800 NM - Not suitable for </a:t>
            </a:r>
            <a:r>
              <a:rPr lang="en-US" sz="2600" dirty="0"/>
              <a:t>impact </a:t>
            </a:r>
            <a:r>
              <a:rPr lang="en-US" sz="2600" dirty="0" smtClean="0"/>
              <a:t>wrenches.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600" dirty="0"/>
              <a:t>Perfect for field checking of applied torque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Enables high accuracy </a:t>
            </a:r>
            <a:r>
              <a:rPr lang="en-US" sz="2600" dirty="0" smtClean="0"/>
              <a:t>(&lt; 0.8%) </a:t>
            </a:r>
            <a:r>
              <a:rPr lang="en-US" sz="2600" dirty="0"/>
              <a:t>with standard tools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Pass – Fail indication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With data logging software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Sizes: 33, 36, 41, 46, </a:t>
            </a:r>
            <a:r>
              <a:rPr lang="en-US" sz="2600" dirty="0" smtClean="0"/>
              <a:t>50</a:t>
            </a:r>
            <a:r>
              <a:rPr lang="en-US" sz="2600" dirty="0"/>
              <a:t>, 55, </a:t>
            </a:r>
            <a:endParaRPr lang="en-US" sz="26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          60</a:t>
            </a:r>
            <a:r>
              <a:rPr lang="en-US" sz="2600" dirty="0"/>
              <a:t>, 65,70, </a:t>
            </a:r>
            <a:r>
              <a:rPr lang="en-US" sz="2600" dirty="0" smtClean="0"/>
              <a:t>80mm </a:t>
            </a:r>
            <a:r>
              <a:rPr lang="en-US" sz="2600" dirty="0"/>
              <a:t>A/F </a:t>
            </a:r>
          </a:p>
          <a:p>
            <a:pPr>
              <a:lnSpc>
                <a:spcPct val="110000"/>
              </a:lnSpc>
            </a:pPr>
            <a:r>
              <a:rPr lang="en-US" sz="2600" dirty="0" err="1" smtClean="0"/>
              <a:t>Exova</a:t>
            </a:r>
            <a:r>
              <a:rPr lang="en-US" sz="2600" dirty="0" smtClean="0"/>
              <a:t> approved &amp; verified</a:t>
            </a:r>
            <a:endParaRPr lang="en-US" sz="26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Smart Sockets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6461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2896"/>
            <a:ext cx="6439645" cy="4293096"/>
          </a:xfrm>
          <a:prstGeom prst="rect">
            <a:avLst/>
          </a:prstGeom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Easy to use calibration bench for TM tools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Can be used in Van for mobile application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Transducer calibrated to 0,5% accuracy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Up to 8000 NM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RAD Calibration benches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SDM gearboxes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92424"/>
            <a:ext cx="2931790" cy="39090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37383"/>
            <a:ext cx="4218792" cy="31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7311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481130"/>
            <a:ext cx="8424936" cy="1656184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Pneumatic multiplier </a:t>
            </a:r>
            <a:b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b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hydraulic wrench</a:t>
            </a:r>
            <a:endParaRPr lang="nl-NL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quence 0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3153338"/>
            <a:ext cx="601666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204864"/>
            <a:ext cx="8490628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Torque is very smooth applied by continuous rotation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Minimum triple the speed of hydraulic wrenches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Much safer – no high pressures like hydraulic tools, better handling, low risk of pinching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Very ergonomic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No vibrations (unlike impact wrenches – HAVS injuries)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Very low noise level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Low weight  - no pump needed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High variation in reaction arms possible – more applications</a:t>
            </a:r>
          </a:p>
          <a:p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Key benefits RAD TORQUE SYSTEMS: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8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386274" y="2276872"/>
            <a:ext cx="8229600" cy="39604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Our range is up to Max </a:t>
            </a:r>
            <a:r>
              <a:rPr lang="en-US" sz="2400" dirty="0" smtClean="0"/>
              <a:t>15.000 </a:t>
            </a:r>
            <a:r>
              <a:rPr lang="en-US" sz="2400" dirty="0"/>
              <a:t>nm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Our </a:t>
            </a:r>
            <a:r>
              <a:rPr lang="en-US" sz="2400" dirty="0" smtClean="0"/>
              <a:t>standard tools </a:t>
            </a:r>
            <a:r>
              <a:rPr lang="en-US" sz="2400" dirty="0"/>
              <a:t>do not work under water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Low profile is more difficult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Air supply must be according requirements (6-8bar pressure </a:t>
            </a:r>
            <a:endParaRPr lang="en-US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&amp; </a:t>
            </a:r>
            <a:r>
              <a:rPr lang="en-US" sz="2400" dirty="0"/>
              <a:t>enough volume)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Electric tools require ground connection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Good reaction point / arm is of key </a:t>
            </a:r>
            <a:r>
              <a:rPr lang="en-US" sz="2400" dirty="0" smtClean="0"/>
              <a:t>importance!</a:t>
            </a:r>
            <a:endParaRPr lang="en-US" sz="2400" dirty="0"/>
          </a:p>
          <a:p>
            <a:endParaRPr lang="nl-NL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Please note: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8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916832"/>
            <a:ext cx="4618856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80000"/>
              </a:lnSpc>
              <a:buFont typeface="Arial" pitchFamily="34" charset="0"/>
              <a:buNone/>
            </a:pPr>
            <a:endParaRPr lang="en-US" sz="1400" dirty="0"/>
          </a:p>
        </p:txBody>
      </p:sp>
      <p:sp>
        <p:nvSpPr>
          <p:cNvPr id="6" name="Tekstvak 1"/>
          <p:cNvSpPr txBox="1"/>
          <p:nvPr/>
        </p:nvSpPr>
        <p:spPr>
          <a:xfrm>
            <a:off x="194927" y="1544460"/>
            <a:ext cx="833326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Highlights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RAD</a:t>
            </a:r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/>
              <a:t>World’s only manufacturer that only specializes in torque multipliers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/>
              <a:t>High product innovative development focus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/>
              <a:t>20 years of experience in gearbox technology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/>
              <a:t>Our tools outperform competition on weight, size and  reliability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/>
              <a:t>Wide range of reaction arms, nose extensions available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500" dirty="0"/>
              <a:t>Many custom products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sz="2500" dirty="0"/>
              <a:t>Advanced datalogging </a:t>
            </a:r>
            <a:r>
              <a:rPr lang="nl-NL" sz="2500" dirty="0" err="1"/>
              <a:t>and</a:t>
            </a:r>
            <a:r>
              <a:rPr lang="nl-NL" sz="2500" dirty="0"/>
              <a:t> tool software </a:t>
            </a:r>
            <a:r>
              <a:rPr lang="nl-NL" sz="2500" dirty="0" err="1"/>
              <a:t>available</a:t>
            </a:r>
            <a:endParaRPr lang="en-US" sz="25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-5882"/>
            <a:ext cx="9144000" cy="14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19677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9" y="2176320"/>
            <a:ext cx="5423321" cy="407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60" y="2176874"/>
            <a:ext cx="2857599" cy="214319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07" y="4320073"/>
            <a:ext cx="2823552" cy="211766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Safety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50817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30" y="2204864"/>
            <a:ext cx="6624736" cy="439641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Safety – trigger lock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12380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527562" y="6277962"/>
            <a:ext cx="505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http://www.youtube.com/watch?v=RltTzA2xWtA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3146"/>
            <a:ext cx="6275040" cy="43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Safety – safety valve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" y="2039077"/>
            <a:ext cx="6188819" cy="46416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60848"/>
            <a:ext cx="3489276" cy="464161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Safety - 90° handle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58977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68871"/>
            <a:ext cx="4879801" cy="467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Safety – self retaining arms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40729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20882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08" y="2276872"/>
            <a:ext cx="5899584" cy="393305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>
                <a:latin typeface="Arial" pitchFamily="34" charset="0"/>
                <a:cs typeface="Arial" pitchFamily="34" charset="0"/>
              </a:rPr>
              <a:t>90° tools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398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-1548680" y="1778610"/>
            <a:ext cx="8784976" cy="20882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6248"/>
            <a:ext cx="5004048" cy="37530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18295"/>
            <a:ext cx="4163955" cy="312296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90° tools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11260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08586" y="1844824"/>
            <a:ext cx="8784976" cy="20882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4590" y="1476938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Specials – integrated offset gearbox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53002"/>
            <a:ext cx="7020272" cy="468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46526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08586" y="1844824"/>
            <a:ext cx="8784976" cy="20882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750" y="1628800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Inside a wind turbine: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Sequence 0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2924944"/>
            <a:ext cx="5048994" cy="36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2403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08586" y="1844824"/>
            <a:ext cx="8784976" cy="20882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750" y="1628800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E-RAD versus Hydraulic wrench: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E-RAD_versus_Hydraulic_torque_wrench_in_windtow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2708920"/>
            <a:ext cx="6928093" cy="38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2036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39552" y="4918586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Pneumatic</a:t>
            </a:r>
            <a:endParaRPr lang="nl-N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411760" y="490513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Battery</a:t>
            </a:r>
            <a:endParaRPr lang="nl-NL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920583" y="4918586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799832" y="4918586"/>
            <a:ext cx="213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(Digital) Electric</a:t>
            </a:r>
            <a:endParaRPr lang="nl-N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2" y="1556792"/>
            <a:ext cx="89154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-5882"/>
            <a:ext cx="9144000" cy="148633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8647" y="1949961"/>
            <a:ext cx="8712968" cy="43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Product range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46134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375756" y="3473355"/>
            <a:ext cx="4392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7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259632" y="2924944"/>
            <a:ext cx="6984776" cy="1459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i="1" dirty="0" smtClean="0">
                <a:latin typeface="Arial" pitchFamily="34" charset="0"/>
                <a:cs typeface="Arial" pitchFamily="34" charset="0"/>
              </a:rPr>
              <a:t>YouTube channel</a:t>
            </a:r>
          </a:p>
          <a:p>
            <a:endParaRPr lang="en-US" sz="54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nl-NL" sz="2700" b="1" i="1" dirty="0">
                <a:latin typeface="Arial" pitchFamily="34" charset="0"/>
                <a:cs typeface="Arial" pitchFamily="34" charset="0"/>
                <a:hlinkClick r:id="rId2"/>
              </a:rPr>
              <a:t>https://</a:t>
            </a:r>
            <a:r>
              <a:rPr lang="nl-NL" sz="2700" b="1" i="1" dirty="0" smtClean="0">
                <a:latin typeface="Arial" pitchFamily="34" charset="0"/>
                <a:cs typeface="Arial" pitchFamily="34" charset="0"/>
                <a:hlinkClick r:id="rId2"/>
              </a:rPr>
              <a:t>www.youtube.com/user/RADTORQUE</a:t>
            </a:r>
            <a:endParaRPr lang="nl-NL" sz="2700" b="1" i="1" dirty="0" smtClean="0">
              <a:latin typeface="Arial" pitchFamily="34" charset="0"/>
              <a:cs typeface="Arial" pitchFamily="34" charset="0"/>
            </a:endParaRPr>
          </a:p>
          <a:p>
            <a:endParaRPr lang="nl-NL" sz="27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6" descr="Untitled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28450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 descr="Untitled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699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080" y="3284984"/>
            <a:ext cx="79928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4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Thank you for your attention </a:t>
            </a:r>
          </a:p>
          <a:p>
            <a:pPr algn="ctr"/>
            <a:endParaRPr lang="nl-NL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5631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56" y="2855840"/>
            <a:ext cx="3646378" cy="243091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999776" y="5211066"/>
            <a:ext cx="203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RAD-TV </a:t>
            </a:r>
          </a:p>
          <a:p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Transducer verified)</a:t>
            </a:r>
            <a:endParaRPr lang="nl-NL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56869"/>
            <a:ext cx="1152128" cy="1264811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0" y="5457287"/>
            <a:ext cx="1849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Smart Socket</a:t>
            </a:r>
            <a:endParaRPr lang="nl-N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826230" y="5149511"/>
            <a:ext cx="2664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  RT</a:t>
            </a:r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Transducer</a:t>
            </a:r>
            <a:endParaRPr lang="nl-N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N:\Marketing\Pictures\Products\TV-RAD\TV RAD 46G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18" y="3485606"/>
            <a:ext cx="2232250" cy="14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8309" r="20965" b="5494"/>
          <a:stretch/>
        </p:blipFill>
        <p:spPr bwMode="auto">
          <a:xfrm>
            <a:off x="2627784" y="3379015"/>
            <a:ext cx="1061188" cy="164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-5882"/>
            <a:ext cx="9144000" cy="148633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48647" y="1949961"/>
            <a:ext cx="8712968" cy="43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Product range - 2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788024" y="5386930"/>
            <a:ext cx="203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SDM</a:t>
            </a:r>
            <a:r>
              <a:rPr lang="nl-NL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Low profile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153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Patented gear system</a:t>
            </a:r>
          </a:p>
          <a:p>
            <a:r>
              <a:rPr lang="en-US" sz="4000" dirty="0" smtClean="0"/>
              <a:t>Up to 11.500nm</a:t>
            </a:r>
          </a:p>
          <a:p>
            <a:r>
              <a:rPr lang="en-US" sz="4000" dirty="0" smtClean="0"/>
              <a:t>Forward &amp; reverse</a:t>
            </a:r>
          </a:p>
          <a:p>
            <a:r>
              <a:rPr lang="en-US" sz="4000" dirty="0" smtClean="0"/>
              <a:t>Adjustable torque / speed</a:t>
            </a:r>
          </a:p>
          <a:p>
            <a:r>
              <a:rPr lang="en-US" sz="4000" dirty="0" smtClean="0"/>
              <a:t>Accuracy </a:t>
            </a:r>
            <a:r>
              <a:rPr lang="en-US" sz="4000" b="1" dirty="0" smtClean="0"/>
              <a:t>+/- 4% on target</a:t>
            </a:r>
          </a:p>
          <a:p>
            <a:r>
              <a:rPr lang="en-US" sz="4000" dirty="0" smtClean="0"/>
              <a:t>Extreme reliable design</a:t>
            </a:r>
          </a:p>
          <a:p>
            <a:r>
              <a:rPr lang="en-US" sz="4000" dirty="0" smtClean="0"/>
              <a:t>Very compact &amp; fast</a:t>
            </a:r>
          </a:p>
          <a:p>
            <a:r>
              <a:rPr lang="en-US" sz="4000" dirty="0" smtClean="0"/>
              <a:t>Rotating annulus( for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   positioning reaction arm)</a:t>
            </a:r>
          </a:p>
          <a:p>
            <a:r>
              <a:rPr lang="en-US" sz="4000" dirty="0" smtClean="0"/>
              <a:t>Automatic speed adjustment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     (2-speed models)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2972"/>
            <a:ext cx="3782485" cy="467498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Pneumatic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0"/>
            <a:ext cx="9144000" cy="14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0515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70" y="1774371"/>
            <a:ext cx="4176464" cy="336303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200" y="2204863"/>
            <a:ext cx="6419056" cy="3665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New </a:t>
            </a:r>
            <a:r>
              <a:rPr lang="nl-NL" sz="2400" dirty="0" smtClean="0"/>
              <a:t>handle design</a:t>
            </a:r>
          </a:p>
          <a:p>
            <a:r>
              <a:rPr lang="nl-NL" sz="2400" dirty="0" err="1" smtClean="0"/>
              <a:t>Models</a:t>
            </a:r>
            <a:r>
              <a:rPr lang="nl-NL" sz="2400" dirty="0"/>
              <a:t>: </a:t>
            </a:r>
            <a:r>
              <a:rPr lang="nl-NL" sz="2400" dirty="0" smtClean="0"/>
              <a:t>100,275,475,700(-2),950-2 1400(-2), 2000(-2)</a:t>
            </a:r>
          </a:p>
          <a:p>
            <a:r>
              <a:rPr lang="nl-NL" sz="2400" dirty="0" smtClean="0"/>
              <a:t>High </a:t>
            </a:r>
            <a:r>
              <a:rPr lang="nl-NL" sz="2400" dirty="0"/>
              <a:t>s</a:t>
            </a:r>
            <a:r>
              <a:rPr lang="nl-NL" sz="2400" dirty="0" smtClean="0"/>
              <a:t>peed </a:t>
            </a:r>
            <a:r>
              <a:rPr lang="nl-NL" sz="2400" dirty="0"/>
              <a:t>model: 950Nm – </a:t>
            </a:r>
            <a:r>
              <a:rPr lang="nl-NL" sz="2400" dirty="0" smtClean="0"/>
              <a:t>58RPM</a:t>
            </a:r>
          </a:p>
          <a:p>
            <a:r>
              <a:rPr lang="nl-NL" sz="2400" dirty="0" err="1" smtClean="0"/>
              <a:t>Accuracy</a:t>
            </a:r>
            <a:r>
              <a:rPr lang="nl-NL" sz="2400" dirty="0" smtClean="0"/>
              <a:t> </a:t>
            </a:r>
            <a:r>
              <a:rPr lang="en-US" sz="2400" b="1" dirty="0" smtClean="0"/>
              <a:t>+/-</a:t>
            </a:r>
            <a:r>
              <a:rPr lang="en-US" sz="2400" dirty="0" smtClean="0"/>
              <a:t> </a:t>
            </a:r>
            <a:r>
              <a:rPr lang="nl-NL" sz="2400" b="1" dirty="0" smtClean="0"/>
              <a:t>5</a:t>
            </a:r>
            <a:r>
              <a:rPr lang="nl-NL" sz="2400" b="1" dirty="0" smtClean="0"/>
              <a:t>% on target</a:t>
            </a:r>
          </a:p>
          <a:p>
            <a:r>
              <a:rPr lang="en-US" sz="2400" dirty="0" smtClean="0"/>
              <a:t>In </a:t>
            </a:r>
            <a:r>
              <a:rPr lang="en-US" sz="2400" dirty="0"/>
              <a:t>development: </a:t>
            </a:r>
            <a:r>
              <a:rPr lang="en-US" sz="2400" dirty="0" smtClean="0"/>
              <a:t>4000nm</a:t>
            </a:r>
          </a:p>
          <a:p>
            <a:r>
              <a:rPr lang="en-US" sz="2400" dirty="0" smtClean="0"/>
              <a:t>30</a:t>
            </a:r>
            <a:r>
              <a:rPr lang="en-US" sz="2400" dirty="0"/>
              <a:t>% more speed with new </a:t>
            </a:r>
            <a:r>
              <a:rPr lang="en-US" sz="2400" dirty="0" smtClean="0"/>
              <a:t>motor</a:t>
            </a:r>
          </a:p>
          <a:p>
            <a:r>
              <a:rPr lang="en-US" sz="2400" dirty="0" smtClean="0"/>
              <a:t>5,2Ah </a:t>
            </a:r>
            <a:r>
              <a:rPr lang="en-US" sz="2400" dirty="0"/>
              <a:t>batteries standard</a:t>
            </a:r>
          </a:p>
          <a:p>
            <a:r>
              <a:rPr lang="nl-NL" sz="2400" dirty="0"/>
              <a:t>Electric </a:t>
            </a:r>
            <a:r>
              <a:rPr lang="nl-NL" sz="2400" dirty="0" err="1"/>
              <a:t>shut</a:t>
            </a:r>
            <a:r>
              <a:rPr lang="nl-NL" sz="2400" dirty="0"/>
              <a:t> off – 8</a:t>
            </a:r>
            <a:r>
              <a:rPr lang="nl-NL" sz="2400" dirty="0" smtClean="0"/>
              <a:t> </a:t>
            </a:r>
            <a:r>
              <a:rPr lang="nl-NL" sz="2400" dirty="0" err="1" smtClean="0"/>
              <a:t>settings</a:t>
            </a:r>
            <a:endParaRPr lang="nl-NL" sz="2400" dirty="0" smtClean="0"/>
          </a:p>
          <a:p>
            <a:r>
              <a:rPr lang="nl-NL" sz="2400" dirty="0" err="1" smtClean="0"/>
              <a:t>Better</a:t>
            </a:r>
            <a:r>
              <a:rPr lang="nl-NL" sz="2400" dirty="0" smtClean="0"/>
              <a:t> </a:t>
            </a:r>
            <a:r>
              <a:rPr lang="nl-NL" sz="2400" dirty="0" err="1"/>
              <a:t>cooling</a:t>
            </a:r>
            <a:r>
              <a:rPr lang="nl-NL" sz="2400" dirty="0"/>
              <a:t> </a:t>
            </a:r>
            <a:endParaRPr lang="nl-NL" sz="240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0"/>
            <a:ext cx="9144000" cy="148633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New B-RAD series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0367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0"/>
            <a:ext cx="9144000" cy="148633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590" y="1486339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New B-RAD series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12976"/>
            <a:ext cx="4608512" cy="345638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200" y="2204863"/>
            <a:ext cx="6419056" cy="3665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 smtClean="0"/>
              <a:t>Setting per 10Nm</a:t>
            </a:r>
          </a:p>
          <a:p>
            <a:r>
              <a:rPr lang="nl-NL" sz="2400" dirty="0" err="1" smtClean="0"/>
              <a:t>Accuracy</a:t>
            </a:r>
            <a:r>
              <a:rPr lang="nl-NL" sz="2400" dirty="0" smtClean="0"/>
              <a:t> of </a:t>
            </a:r>
            <a:r>
              <a:rPr lang="en-US" sz="2400" b="1" dirty="0"/>
              <a:t>+/-</a:t>
            </a:r>
            <a:r>
              <a:rPr lang="en-US" sz="2400" dirty="0"/>
              <a:t> </a:t>
            </a:r>
            <a:r>
              <a:rPr lang="nl-NL" sz="2400" b="1" dirty="0" smtClean="0"/>
              <a:t>5% on target</a:t>
            </a:r>
          </a:p>
          <a:p>
            <a:endParaRPr lang="nl-N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402519565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04864"/>
            <a:ext cx="5544108" cy="3696072"/>
          </a:xfrm>
          <a:prstGeom prst="rect">
            <a:avLst/>
          </a:prstGeom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326136" y="2353138"/>
            <a:ext cx="8229600" cy="396044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Torque setting per </a:t>
            </a:r>
            <a:r>
              <a:rPr lang="en-US" sz="2400" dirty="0" smtClean="0"/>
              <a:t>Nm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3 user levels in menu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From </a:t>
            </a:r>
            <a:r>
              <a:rPr lang="en-US" sz="2400" dirty="0" smtClean="0"/>
              <a:t>68Nm </a:t>
            </a:r>
            <a:r>
              <a:rPr lang="en-US" sz="2400" dirty="0"/>
              <a:t>up to </a:t>
            </a:r>
            <a:r>
              <a:rPr lang="en-US" sz="2400" dirty="0" smtClean="0"/>
              <a:t>2000Nm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Programmable </a:t>
            </a:r>
            <a:r>
              <a:rPr lang="en-US" sz="2400" dirty="0"/>
              <a:t>presets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Pass / fail indication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Accuracy +/- </a:t>
            </a:r>
            <a:r>
              <a:rPr lang="en-US" sz="2400" b="1" dirty="0" smtClean="0"/>
              <a:t>5% at target</a:t>
            </a: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dirty="0"/>
              <a:t>Field calibration </a:t>
            </a:r>
            <a:r>
              <a:rPr lang="en-US" sz="2400" dirty="0" smtClean="0"/>
              <a:t>possible with </a:t>
            </a:r>
            <a:r>
              <a:rPr lang="en-US" sz="2400" dirty="0"/>
              <a:t>SS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Li-Ion battery </a:t>
            </a:r>
            <a:r>
              <a:rPr lang="en-US" sz="2400" dirty="0" smtClean="0"/>
              <a:t>5,2Ah technology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Rotating </a:t>
            </a:r>
            <a:r>
              <a:rPr lang="en-US" sz="2400" dirty="0" smtClean="0"/>
              <a:t>annulus</a:t>
            </a:r>
          </a:p>
          <a:p>
            <a:pPr>
              <a:lnSpc>
                <a:spcPct val="90000"/>
              </a:lnSpc>
            </a:pPr>
            <a:r>
              <a:rPr lang="nl-NL" sz="2400" dirty="0" smtClean="0"/>
              <a:t>New model </a:t>
            </a:r>
            <a:r>
              <a:rPr lang="nl-NL" sz="2400" dirty="0" err="1" smtClean="0"/>
              <a:t>since</a:t>
            </a:r>
            <a:r>
              <a:rPr lang="nl-NL" sz="2400" dirty="0" smtClean="0"/>
              <a:t> 2015</a:t>
            </a:r>
            <a:endParaRPr lang="en-US" sz="2400" dirty="0"/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0"/>
            <a:ext cx="9144000" cy="14863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590" y="1628800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DB-RAD series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28660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49270" y="2420888"/>
            <a:ext cx="8229600" cy="34972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Torque setting per nm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Up to </a:t>
            </a:r>
            <a:r>
              <a:rPr lang="en-US" sz="2400" dirty="0" smtClean="0"/>
              <a:t>3.400Nm </a:t>
            </a:r>
            <a:r>
              <a:rPr lang="en-US" sz="2400" dirty="0"/>
              <a:t>torque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Programmable presets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Accuracy </a:t>
            </a:r>
            <a:r>
              <a:rPr lang="en-US" sz="2400" b="1" dirty="0"/>
              <a:t>+/- 5</a:t>
            </a:r>
            <a:r>
              <a:rPr lang="en-US" sz="2400" b="1" dirty="0" smtClean="0"/>
              <a:t>% on target</a:t>
            </a: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dirty="0"/>
              <a:t>Field calibration with SS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Rotating annulus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Used by </a:t>
            </a:r>
            <a:r>
              <a:rPr lang="en-US" sz="2400" dirty="0" err="1"/>
              <a:t>Enercon</a:t>
            </a:r>
            <a:r>
              <a:rPr lang="en-US" sz="2400" dirty="0"/>
              <a:t>, </a:t>
            </a:r>
            <a:r>
              <a:rPr lang="en-US" sz="2400" dirty="0" smtClean="0"/>
              <a:t>Siemens,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dirty="0" err="1" smtClean="0"/>
              <a:t>Vestas</a:t>
            </a:r>
            <a:endParaRPr lang="en-US" sz="2400" dirty="0"/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7"/>
          <a:stretch/>
        </p:blipFill>
        <p:spPr>
          <a:xfrm>
            <a:off x="0" y="0"/>
            <a:ext cx="9144000" cy="14863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590" y="1628800"/>
            <a:ext cx="87129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US" sz="2800" b="1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DV-RAD series</a:t>
            </a:r>
          </a:p>
          <a:p>
            <a:pPr algn="l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2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94" y="2823627"/>
            <a:ext cx="4467737" cy="30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64194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691</Words>
  <Application>Microsoft Office PowerPoint</Application>
  <PresentationFormat>Diavoorstelling (4:3)</PresentationFormat>
  <Paragraphs>222</Paragraphs>
  <Slides>31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Office Theme</vt:lpstr>
      <vt:lpstr>3_Office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Pneumatic multiplier  vs. hydraulic wrench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Solis</dc:creator>
  <cp:lastModifiedBy>Kevin Vonk | RAD Torque Systems</cp:lastModifiedBy>
  <cp:revision>163</cp:revision>
  <cp:lastPrinted>2012-10-29T14:55:46Z</cp:lastPrinted>
  <dcterms:created xsi:type="dcterms:W3CDTF">2012-10-26T21:03:56Z</dcterms:created>
  <dcterms:modified xsi:type="dcterms:W3CDTF">2015-09-17T12:07:18Z</dcterms:modified>
</cp:coreProperties>
</file>