
<file path=[Content_Types].xml><?xml version="1.0" encoding="utf-8"?>
<Types xmlns="http://schemas.openxmlformats.org/package/2006/content-types">
  <Default Extension="emf" ContentType="image/x-emf"/>
  <Default Extension="jpe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1" r:id="rId2"/>
    <p:sldId id="279" r:id="rId3"/>
    <p:sldId id="280" r:id="rId4"/>
    <p:sldId id="296" r:id="rId5"/>
    <p:sldId id="300" r:id="rId6"/>
    <p:sldId id="301" r:id="rId7"/>
    <p:sldId id="309" r:id="rId8"/>
    <p:sldId id="297" r:id="rId9"/>
    <p:sldId id="304" r:id="rId10"/>
    <p:sldId id="305" r:id="rId11"/>
    <p:sldId id="306" r:id="rId12"/>
    <p:sldId id="308" r:id="rId13"/>
    <p:sldId id="307" r:id="rId14"/>
    <p:sldId id="281" r:id="rId15"/>
    <p:sldId id="282" r:id="rId16"/>
    <p:sldId id="295" r:id="rId17"/>
    <p:sldId id="283" r:id="rId18"/>
    <p:sldId id="284" r:id="rId19"/>
    <p:sldId id="302" r:id="rId20"/>
    <p:sldId id="303" r:id="rId21"/>
    <p:sldId id="285" r:id="rId22"/>
    <p:sldId id="290" r:id="rId23"/>
    <p:sldId id="291" r:id="rId24"/>
    <p:sldId id="286" r:id="rId25"/>
    <p:sldId id="310" r:id="rId26"/>
    <p:sldId id="287" r:id="rId27"/>
    <p:sldId id="288" r:id="rId28"/>
    <p:sldId id="289" r:id="rId29"/>
    <p:sldId id="311" r:id="rId30"/>
    <p:sldId id="292" r:id="rId31"/>
    <p:sldId id="293" r:id="rId32"/>
    <p:sldId id="299" r:id="rId33"/>
    <p:sldId id="294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26AEAC3-22CB-4773-86EA-328243E6EA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E016B9D-2DA7-4813-B948-412C2B0068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BF9A0-6E50-480A-A674-40620B6C717B}" type="datetimeFigureOut">
              <a:rPr lang="nl-NL" smtClean="0"/>
              <a:t>11-7-2023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2F8F661-81D2-43D9-A475-79FD990FA6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FB912D-E8F3-4B38-B8D3-84FE254F23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9D0D8-FEE3-4DCD-9227-8051672553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71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DAC77-CC20-48A7-A699-BC7E192B1A00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DC065-A5A5-4842-ABF1-EB70579F3AE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9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gin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B9BDAAD-C622-D756-2037-EFD14FB76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829800" y="3251718"/>
            <a:ext cx="5804264" cy="55605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Realist Extra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A6F7A874-CE49-FF86-1362-35CDBAFB533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29798" y="3963955"/>
            <a:ext cx="5804265" cy="55605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Realist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27572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volg pagina">
    <p:bg>
      <p:bgPr>
        <a:solidFill>
          <a:sysClr val="window" lastClr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1A1A6D1-9DD9-6A2F-A180-C19C43C1F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92DAC0A-5922-A58A-16E3-B89343743D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568" y="369417"/>
            <a:ext cx="10946434" cy="616900"/>
          </a:xfrm>
          <a:prstGeom prst="rect">
            <a:avLst/>
          </a:prstGeom>
        </p:spPr>
        <p:txBody>
          <a:bodyPr anchor="b"/>
          <a:lstStyle>
            <a:lvl1pPr>
              <a:defRPr sz="3200" b="1" i="1">
                <a:solidFill>
                  <a:schemeClr val="tx1"/>
                </a:solidFill>
                <a:latin typeface="Gotham" panose="02000504050000020004" pitchFamily="2" charset="0"/>
              </a:defRPr>
            </a:lvl1pPr>
          </a:lstStyle>
          <a:p>
            <a:r>
              <a:rPr lang="en-GB" noProof="0" dirty="0"/>
              <a:t>KLIK OM TITEL TE MAKEN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EA2465AB-D7D8-7140-B3F4-0BDDBDDBD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219" y="1093717"/>
            <a:ext cx="10946434" cy="5394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Gotham" panose="0200050405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</a:t>
            </a:r>
            <a:r>
              <a:rPr lang="en-GB" noProof="0" dirty="0" err="1"/>
              <a:t>inhoud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geven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83239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volg pagina">
    <p:bg>
      <p:bgPr>
        <a:solidFill>
          <a:sysClr val="window" lastClr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6DD4A7C-AB6C-8FE0-67CF-2679725BC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082C624-4ADF-6216-E886-D5DB01CDC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568" y="369417"/>
            <a:ext cx="10946434" cy="616900"/>
          </a:xfrm>
          <a:prstGeom prst="rect">
            <a:avLst/>
          </a:prstGeom>
        </p:spPr>
        <p:txBody>
          <a:bodyPr anchor="b"/>
          <a:lstStyle>
            <a:lvl1pPr>
              <a:defRPr sz="3200" b="1" i="1">
                <a:solidFill>
                  <a:schemeClr val="tx1"/>
                </a:solidFill>
                <a:latin typeface="Gotham" panose="02000504050000020004" pitchFamily="2" charset="0"/>
              </a:defRPr>
            </a:lvl1pPr>
          </a:lstStyle>
          <a:p>
            <a:r>
              <a:rPr lang="en-GB" noProof="0" dirty="0"/>
              <a:t>KLIK OM TITEL TE MAKEN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B8C5B55F-07CD-130B-FF54-2FEA4FC389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219" y="1093717"/>
            <a:ext cx="10946434" cy="5394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Gotham" panose="0200050405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om </a:t>
            </a:r>
            <a:r>
              <a:rPr lang="en-GB" noProof="0" dirty="0" err="1"/>
              <a:t>inhoud</a:t>
            </a:r>
            <a:r>
              <a:rPr lang="en-GB" noProof="0" dirty="0"/>
              <a:t>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geven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2090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85FACD1-E7FF-A8B7-54D9-59DDCFCD2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1104900" y="1650289"/>
            <a:ext cx="10515600" cy="1007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1" baseline="0">
                <a:solidFill>
                  <a:schemeClr val="tx1"/>
                </a:solidFill>
                <a:latin typeface="Gotham" panose="0200050405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KLIK OM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172933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B12C2B5-90B6-F2FD-DDC1-D802B23A21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C547AB-BD74-033B-3F7C-C36DE0A50AB7}"/>
              </a:ext>
            </a:extLst>
          </p:cNvPr>
          <p:cNvSpPr txBox="1">
            <a:spLocks/>
          </p:cNvSpPr>
          <p:nvPr userDrawn="1"/>
        </p:nvSpPr>
        <p:spPr>
          <a:xfrm>
            <a:off x="829800" y="3251718"/>
            <a:ext cx="5804264" cy="556053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i="0" kern="1200" baseline="0">
                <a:solidFill>
                  <a:schemeClr val="tx1"/>
                </a:solidFill>
                <a:latin typeface="Realist ExtraBold" panose="020000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Titel</a:t>
            </a:r>
            <a:endParaRPr lang="en-GB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0F1BA10E-DF93-CABA-2A7A-8455455367B4}"/>
              </a:ext>
            </a:extLst>
          </p:cNvPr>
          <p:cNvSpPr txBox="1">
            <a:spLocks/>
          </p:cNvSpPr>
          <p:nvPr userDrawn="1"/>
        </p:nvSpPr>
        <p:spPr>
          <a:xfrm>
            <a:off x="829798" y="3963955"/>
            <a:ext cx="5804265" cy="556053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i="0" kern="1200" baseline="0">
                <a:solidFill>
                  <a:schemeClr val="tx1"/>
                </a:solidFill>
                <a:latin typeface="Realist Medium" panose="020000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Titel</a:t>
            </a:r>
            <a:r>
              <a:rPr lang="en-GB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7885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1" r:id="rId3"/>
    <p:sldLayoutId id="214748364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YLlydGOl8Nw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ECE6D7-1092-AA9D-B3B7-145ECA5F309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Solutions for the wind industry</a:t>
            </a:r>
          </a:p>
        </p:txBody>
      </p:sp>
    </p:spTree>
    <p:extLst>
      <p:ext uri="{BB962C8B-B14F-4D97-AF65-F5344CB8AC3E}">
        <p14:creationId xmlns:p14="http://schemas.microsoft.com/office/powerpoint/2010/main" val="131687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4E63C-C850-C3B0-A7CD-9D232C9D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RAD tool, </a:t>
            </a:r>
            <a:r>
              <a:rPr lang="nl-NL" dirty="0" err="1"/>
              <a:t>electric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BF10A7-46AC-091E-28EF-CD5675540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E-RAD (S)</a:t>
            </a:r>
          </a:p>
          <a:p>
            <a:r>
              <a:rPr lang="nl-NL" sz="1400" dirty="0"/>
              <a:t>Torque range 135 – 16.500 Nm</a:t>
            </a:r>
          </a:p>
          <a:p>
            <a:r>
              <a:rPr lang="en-US" sz="1400" dirty="0"/>
              <a:t>Bluetooth connectivity with RAD Smart Socket™ for transducer verified bolt connection calibration</a:t>
            </a:r>
          </a:p>
          <a:p>
            <a:r>
              <a:rPr lang="en-US" sz="1400" dirty="0"/>
              <a:t>Highly advanced data logging capabilities and torque wrench management features</a:t>
            </a:r>
          </a:p>
          <a:p>
            <a:r>
              <a:rPr lang="en-US" sz="1400" dirty="0"/>
              <a:t>Military grade single cable connection system</a:t>
            </a:r>
          </a:p>
          <a:p>
            <a:r>
              <a:rPr lang="en-US" sz="1400" dirty="0"/>
              <a:t>Password protection on 3 user levels: basic, intermediate and advanced</a:t>
            </a:r>
          </a:p>
          <a:p>
            <a:r>
              <a:rPr lang="en-US" sz="1400" dirty="0"/>
              <a:t>Operator identification – Ensures traceability of each torque sequence performed</a:t>
            </a:r>
          </a:p>
          <a:p>
            <a:r>
              <a:rPr lang="en-US" sz="1400" dirty="0"/>
              <a:t>Capable of tightening bolted connections with torque and angle</a:t>
            </a:r>
          </a:p>
          <a:p>
            <a:r>
              <a:rPr lang="en-US" sz="1400" dirty="0"/>
              <a:t>LED indicator lights (Pass/Fail) </a:t>
            </a:r>
          </a:p>
          <a:p>
            <a:r>
              <a:rPr lang="en-US" sz="1400" dirty="0"/>
              <a:t>Controlled bolting – repeatability of +/- 2%</a:t>
            </a:r>
          </a:p>
          <a:p>
            <a:r>
              <a:rPr lang="en-US" sz="1400" dirty="0"/>
              <a:t>Available in straight, offset and 90 degrees versions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The E-RAD S is the </a:t>
            </a:r>
            <a:r>
              <a:rPr lang="en-US" sz="1400" dirty="0" err="1"/>
              <a:t>transducerized</a:t>
            </a:r>
            <a:r>
              <a:rPr lang="en-US" sz="1400" dirty="0"/>
              <a:t> version, this</a:t>
            </a:r>
          </a:p>
          <a:p>
            <a:r>
              <a:rPr lang="en-US" sz="1400" dirty="0"/>
              <a:t>measures and corrects the applied torque during bolting</a:t>
            </a:r>
            <a:endParaRPr lang="nl-NL" sz="1400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217A38-1183-DA11-6541-3CC61CFD6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479" y="4673600"/>
            <a:ext cx="3276403" cy="220133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40FFE8B-FFD3-9F77-DEF2-B482CCE3F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49" y="677867"/>
            <a:ext cx="3013700" cy="265318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2680C67-7C09-1149-13E8-B4D1EC1AE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80" y="3818467"/>
            <a:ext cx="3276402" cy="220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91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CE4BB-46B6-07EA-0DD7-2F8E2C4A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RAD tools, </a:t>
            </a:r>
            <a:r>
              <a:rPr lang="nl-NL" dirty="0" err="1"/>
              <a:t>electric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26368C-C141-9F3C-8BC5-8371DA77C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202267"/>
            <a:ext cx="10946434" cy="5286315"/>
          </a:xfrm>
        </p:spPr>
        <p:txBody>
          <a:bodyPr/>
          <a:lstStyle/>
          <a:p>
            <a:r>
              <a:rPr lang="nl-NL" dirty="0"/>
              <a:t>MV-RAD</a:t>
            </a:r>
          </a:p>
          <a:p>
            <a:endParaRPr lang="nl-NL" sz="800" dirty="0"/>
          </a:p>
          <a:p>
            <a:r>
              <a:rPr lang="nl-NL" sz="1600" dirty="0"/>
              <a:t>Torque range 65 – 11.000 Nm</a:t>
            </a:r>
          </a:p>
          <a:p>
            <a:r>
              <a:rPr lang="en-US" sz="1600" dirty="0"/>
              <a:t>Very light and easy to use</a:t>
            </a:r>
          </a:p>
          <a:p>
            <a:r>
              <a:rPr lang="en-US" sz="1600" dirty="0"/>
              <a:t>Stops automatically when the set torque is reached and the torque arm is released from the bolt connection</a:t>
            </a:r>
          </a:p>
          <a:p>
            <a:r>
              <a:rPr lang="en-US" sz="1600" dirty="0"/>
              <a:t>Pistol grip with membrane key and OLED-Display</a:t>
            </a:r>
          </a:p>
          <a:p>
            <a:r>
              <a:rPr lang="en-US" sz="1600" dirty="0"/>
              <a:t>360° rotatable handle</a:t>
            </a:r>
          </a:p>
          <a:p>
            <a:r>
              <a:rPr lang="en-US" sz="1600" dirty="0"/>
              <a:t>Torque setting per Nm</a:t>
            </a:r>
          </a:p>
          <a:p>
            <a:r>
              <a:rPr lang="en-US" sz="1600" dirty="0"/>
              <a:t>Angle function</a:t>
            </a:r>
          </a:p>
          <a:p>
            <a:r>
              <a:rPr lang="en-US" sz="1600" dirty="0"/>
              <a:t>Bolt check function (optional)</a:t>
            </a:r>
          </a:p>
          <a:p>
            <a:r>
              <a:rPr lang="en-US" sz="1600" dirty="0"/>
              <a:t>Controlled bolting – repeatability of +/- 3%</a:t>
            </a:r>
          </a:p>
          <a:p>
            <a:r>
              <a:rPr lang="en-US" sz="1600" dirty="0"/>
              <a:t>Available in straight and 90 degrees versions</a:t>
            </a:r>
            <a:endParaRPr lang="nl-NL" sz="1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5C6825-140B-84FC-4F9F-B98D61597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436" y="3242732"/>
            <a:ext cx="2785305" cy="151412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154EDF8-6B7E-BA50-CC61-B46592427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55" y="4929879"/>
            <a:ext cx="2013931" cy="16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27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3EE674-6D31-9450-4AE3-428E45E96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RAD tools, Smart Socket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F89B23-D95D-00EF-35FB-9D8C44B47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219200"/>
            <a:ext cx="10946434" cy="5269382"/>
          </a:xfrm>
        </p:spPr>
        <p:txBody>
          <a:bodyPr/>
          <a:lstStyle/>
          <a:p>
            <a:r>
              <a:rPr lang="nl-NL" dirty="0"/>
              <a:t>Smart Socket</a:t>
            </a:r>
          </a:p>
          <a:p>
            <a:endParaRPr lang="nl-NL" dirty="0"/>
          </a:p>
          <a:p>
            <a:r>
              <a:rPr lang="en-US" sz="1600" dirty="0"/>
              <a:t>Measures and displays peak torque</a:t>
            </a:r>
          </a:p>
          <a:p>
            <a:r>
              <a:rPr lang="en-US" sz="1600" dirty="0"/>
              <a:t>Built-in rechargeable li-ion battery</a:t>
            </a:r>
          </a:p>
          <a:p>
            <a:r>
              <a:rPr lang="en-US" sz="1600" dirty="0"/>
              <a:t>“Pass”/ “Fail”, Track and Peak function</a:t>
            </a:r>
          </a:p>
          <a:p>
            <a:r>
              <a:rPr lang="en-US" sz="1600" dirty="0"/>
              <a:t>Data logging – download logs (XLS, CSV, PDF)</a:t>
            </a:r>
          </a:p>
          <a:p>
            <a:r>
              <a:rPr lang="en-US" sz="1600" dirty="0"/>
              <a:t>Full traceability of bolted joints</a:t>
            </a:r>
          </a:p>
          <a:p>
            <a:r>
              <a:rPr lang="en-US" sz="1600" dirty="0"/>
              <a:t>Bluetooth connectivity</a:t>
            </a:r>
          </a:p>
          <a:p>
            <a:r>
              <a:rPr lang="en-US" sz="1600" dirty="0"/>
              <a:t>Graphics live view function</a:t>
            </a:r>
          </a:p>
          <a:p>
            <a:r>
              <a:rPr lang="en-US" sz="1600" dirty="0"/>
              <a:t>Preinstalled tablet </a:t>
            </a:r>
          </a:p>
          <a:p>
            <a:endParaRPr lang="en-US" sz="1600" dirty="0"/>
          </a:p>
          <a:p>
            <a:r>
              <a:rPr lang="en-US" sz="1600" dirty="0"/>
              <a:t>2 main functions in wind: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Bolt quality control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Tool torque check</a:t>
            </a:r>
            <a:endParaRPr lang="nl-NL" sz="1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E974511-C79F-1720-9AE7-2DFE38285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544976"/>
            <a:ext cx="6954024" cy="417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0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688DA0-E28E-B40F-5930-010B847E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Radial tools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E750C4-AEA4-90B8-A038-288727322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430867"/>
            <a:ext cx="10946434" cy="5057715"/>
          </a:xfrm>
        </p:spPr>
        <p:txBody>
          <a:bodyPr/>
          <a:lstStyle/>
          <a:p>
            <a:r>
              <a:rPr lang="nl-NL" sz="1600" dirty="0" err="1"/>
              <a:t>Flange</a:t>
            </a:r>
            <a:r>
              <a:rPr lang="nl-NL" sz="1600" dirty="0"/>
              <a:t> roller </a:t>
            </a:r>
            <a:r>
              <a:rPr lang="nl-NL" sz="1600" dirty="0" err="1"/>
              <a:t>for</a:t>
            </a:r>
            <a:r>
              <a:rPr lang="nl-NL" sz="1600" dirty="0"/>
              <a:t> E-RAD, MV-RAD </a:t>
            </a:r>
            <a:r>
              <a:rPr lang="nl-NL" sz="1600" dirty="0" err="1"/>
              <a:t>and</a:t>
            </a:r>
            <a:r>
              <a:rPr lang="nl-NL" sz="1600" dirty="0"/>
              <a:t> B-RAD X</a:t>
            </a:r>
          </a:p>
          <a:p>
            <a:endParaRPr lang="nl-NL" sz="1600" dirty="0"/>
          </a:p>
          <a:p>
            <a:endParaRPr lang="nl-NL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4597EA-A869-7238-84F6-606E65724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67" y="2262117"/>
            <a:ext cx="3942347" cy="307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10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55F85-093D-46DA-B1A1-C56B655F1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Wind </a:t>
            </a:r>
            <a:r>
              <a:rPr lang="nl-NL" dirty="0" err="1"/>
              <a:t>industry</a:t>
            </a:r>
            <a:r>
              <a:rPr lang="nl-NL" dirty="0"/>
              <a:t> – customer types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2A0759-80FA-462D-B2ED-BD290CA9B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RAD torque </a:t>
            </a:r>
            <a:r>
              <a:rPr lang="nl-NL" dirty="0" err="1"/>
              <a:t>wrenches</a:t>
            </a:r>
            <a:r>
              <a:rPr lang="nl-NL" dirty="0"/>
              <a:t> are </a:t>
            </a:r>
            <a:r>
              <a:rPr lang="nl-NL" dirty="0" err="1"/>
              <a:t>used</a:t>
            </a:r>
            <a:r>
              <a:rPr lang="nl-NL" dirty="0"/>
              <a:t> in these ‘steps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supply</a:t>
            </a:r>
            <a:r>
              <a:rPr lang="nl-NL" dirty="0"/>
              <a:t> chain’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Parts</a:t>
            </a:r>
            <a:r>
              <a:rPr lang="nl-NL" dirty="0"/>
              <a:t> manufacturing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Complete </a:t>
            </a:r>
            <a:r>
              <a:rPr lang="nl-NL" dirty="0" err="1"/>
              <a:t>assembly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Transport (on and offshore)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Turbine </a:t>
            </a:r>
            <a:r>
              <a:rPr lang="nl-NL" dirty="0" err="1"/>
              <a:t>erection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300 </a:t>
            </a:r>
            <a:r>
              <a:rPr lang="nl-NL" dirty="0" err="1"/>
              <a:t>hours</a:t>
            </a:r>
            <a:r>
              <a:rPr lang="nl-NL" dirty="0"/>
              <a:t>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Service &amp; </a:t>
            </a:r>
            <a:r>
              <a:rPr lang="nl-NL" dirty="0" err="1"/>
              <a:t>repairs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Certification</a:t>
            </a:r>
            <a:r>
              <a:rPr lang="nl-NL" dirty="0"/>
              <a:t>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Turbine recycling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0065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532CF-B899-4193-98F5-57250078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Component manufacturing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AD1E71-F097-4C7A-95A3-B6FFE628D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574800"/>
            <a:ext cx="10946434" cy="4913782"/>
          </a:xfrm>
        </p:spPr>
        <p:txBody>
          <a:bodyPr/>
          <a:lstStyle/>
          <a:p>
            <a:r>
              <a:rPr lang="nl-NL" dirty="0" err="1"/>
              <a:t>Gearbox</a:t>
            </a:r>
            <a:r>
              <a:rPr lang="nl-NL" dirty="0"/>
              <a:t>, ZF, Lommel Belgium 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1903F2-FD4E-4859-807A-339AED90C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45" y="2790988"/>
            <a:ext cx="7433736" cy="361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13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C346E-7396-4DEB-89DA-31562E09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Component manufacturing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3728D6-05DA-4496-A3C3-DDBB17115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388533"/>
            <a:ext cx="10946434" cy="5100049"/>
          </a:xfrm>
        </p:spPr>
        <p:txBody>
          <a:bodyPr/>
          <a:lstStyle/>
          <a:p>
            <a:r>
              <a:rPr lang="nl-NL" dirty="0" err="1"/>
              <a:t>Hydraulic</a:t>
            </a:r>
            <a:r>
              <a:rPr lang="nl-NL" dirty="0"/>
              <a:t> </a:t>
            </a:r>
            <a:r>
              <a:rPr lang="nl-NL" dirty="0" err="1"/>
              <a:t>brakes</a:t>
            </a:r>
            <a:r>
              <a:rPr lang="nl-NL" dirty="0"/>
              <a:t>, </a:t>
            </a:r>
            <a:r>
              <a:rPr lang="nl-NL" dirty="0" err="1"/>
              <a:t>Trebu</a:t>
            </a:r>
            <a:r>
              <a:rPr lang="nl-NL" dirty="0"/>
              <a:t>, Rotterdam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DE360E-910F-4A45-8481-1F29D9320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98" y="2438401"/>
            <a:ext cx="9315583" cy="354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180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C8F95-73DA-44AE-91C8-D7B791B8E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Components</a:t>
            </a:r>
            <a:r>
              <a:rPr lang="nl-NL" dirty="0"/>
              <a:t> </a:t>
            </a:r>
            <a:r>
              <a:rPr lang="nl-NL" dirty="0" err="1"/>
              <a:t>assembly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B3DE58-C3D7-4DDC-9E8E-D9A34B69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464732"/>
            <a:ext cx="10946434" cy="5023849"/>
          </a:xfrm>
        </p:spPr>
        <p:txBody>
          <a:bodyPr/>
          <a:lstStyle/>
          <a:p>
            <a:r>
              <a:rPr lang="nl-NL" dirty="0"/>
              <a:t>Siemens </a:t>
            </a:r>
            <a:r>
              <a:rPr lang="nl-NL" dirty="0" err="1"/>
              <a:t>Brande</a:t>
            </a:r>
            <a:endParaRPr lang="nl-NL" dirty="0"/>
          </a:p>
          <a:p>
            <a:r>
              <a:rPr lang="nl-NL" dirty="0"/>
              <a:t>GE </a:t>
            </a:r>
            <a:r>
              <a:rPr lang="nl-NL" dirty="0" err="1"/>
              <a:t>Salzbergen</a:t>
            </a:r>
            <a:endParaRPr lang="nl-NL" dirty="0"/>
          </a:p>
          <a:p>
            <a:endParaRPr lang="nl-NL" dirty="0"/>
          </a:p>
          <a:p>
            <a:r>
              <a:rPr lang="nl-NL" dirty="0"/>
              <a:t>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Pitch </a:t>
            </a:r>
            <a:r>
              <a:rPr lang="nl-NL" dirty="0" err="1"/>
              <a:t>bearing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Shrink</a:t>
            </a:r>
            <a:r>
              <a:rPr lang="nl-NL" dirty="0"/>
              <a:t> disc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Complete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6AA787-97C0-461F-9826-EB11A8EAC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99" y="1352850"/>
            <a:ext cx="3851799" cy="51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24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25CF1-DBF0-45EF-873B-89ECD444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Transportation of turbine </a:t>
            </a:r>
            <a:r>
              <a:rPr lang="nl-NL" dirty="0" err="1"/>
              <a:t>parts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D37688-08C5-476C-9F26-4A4090CEE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568" y="1540933"/>
            <a:ext cx="10515600" cy="4548717"/>
          </a:xfrm>
        </p:spPr>
        <p:txBody>
          <a:bodyPr/>
          <a:lstStyle/>
          <a:p>
            <a:r>
              <a:rPr lang="nl-NL" dirty="0" err="1"/>
              <a:t>Blades</a:t>
            </a:r>
            <a:r>
              <a:rPr lang="nl-NL" dirty="0"/>
              <a:t> on trucks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vessels</a:t>
            </a:r>
            <a:endParaRPr lang="nl-NL" dirty="0"/>
          </a:p>
          <a:p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parts</a:t>
            </a:r>
            <a:r>
              <a:rPr lang="nl-NL" dirty="0"/>
              <a:t> are </a:t>
            </a:r>
            <a:r>
              <a:rPr lang="nl-NL" dirty="0" err="1"/>
              <a:t>secured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bolts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1D90B05-9AEC-7CFF-F9F9-83E48D335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02" y="1746721"/>
            <a:ext cx="6973326" cy="474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87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4F3BA-1647-65D8-B3FA-554BA0FA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Transportation offshore (</a:t>
            </a:r>
            <a:r>
              <a:rPr lang="nl-NL" dirty="0" err="1"/>
              <a:t>sea</a:t>
            </a:r>
            <a:r>
              <a:rPr lang="nl-NL" dirty="0"/>
              <a:t> </a:t>
            </a:r>
            <a:r>
              <a:rPr lang="nl-NL" dirty="0" err="1"/>
              <a:t>fastening</a:t>
            </a:r>
            <a:r>
              <a:rPr lang="nl-NL" dirty="0"/>
              <a:t>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939661-03E4-4F9D-6769-CD854C84E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sz="1800" dirty="0"/>
          </a:p>
          <a:p>
            <a:r>
              <a:rPr lang="nn-NO" sz="1800" dirty="0"/>
              <a:t>Transition piece (TP) transport</a:t>
            </a:r>
          </a:p>
          <a:p>
            <a:endParaRPr lang="nn-NO" sz="1800" dirty="0"/>
          </a:p>
          <a:p>
            <a:r>
              <a:rPr lang="nn-NO" sz="1800" dirty="0"/>
              <a:t>MV-RAD 80 for TP seafastening</a:t>
            </a:r>
          </a:p>
          <a:p>
            <a:r>
              <a:rPr lang="nl-NL" sz="1800" dirty="0" err="1"/>
              <a:t>Usually</a:t>
            </a:r>
            <a:r>
              <a:rPr lang="nl-NL" sz="1800" dirty="0"/>
              <a:t> </a:t>
            </a:r>
            <a:r>
              <a:rPr lang="nl-NL" sz="1800" dirty="0" err="1"/>
              <a:t>with</a:t>
            </a:r>
            <a:r>
              <a:rPr lang="nl-NL" sz="1800" dirty="0"/>
              <a:t> </a:t>
            </a:r>
            <a:r>
              <a:rPr lang="nl-NL" sz="1800" dirty="0" err="1"/>
              <a:t>deep</a:t>
            </a:r>
            <a:r>
              <a:rPr lang="nl-NL" sz="1800" dirty="0"/>
              <a:t> socket </a:t>
            </a:r>
            <a:r>
              <a:rPr lang="nl-NL" sz="1800" dirty="0" err="1"/>
              <a:t>and</a:t>
            </a:r>
            <a:endParaRPr lang="nl-NL" sz="1800" dirty="0"/>
          </a:p>
          <a:p>
            <a:r>
              <a:rPr lang="nl-NL" sz="1800" dirty="0" err="1"/>
              <a:t>deep</a:t>
            </a:r>
            <a:r>
              <a:rPr lang="nl-NL" sz="1800" dirty="0"/>
              <a:t> socket </a:t>
            </a:r>
            <a:r>
              <a:rPr lang="nl-NL" sz="1800" dirty="0" err="1"/>
              <a:t>reaction</a:t>
            </a:r>
            <a:r>
              <a:rPr lang="nl-NL" sz="1800" dirty="0"/>
              <a:t> arm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A7577C5-C6E2-2FF9-77E3-45D4A6617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05" y="2061632"/>
            <a:ext cx="8107795" cy="419765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3116741-D33B-5FE3-9F93-9C2354028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0" y="3429000"/>
            <a:ext cx="3331686" cy="17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90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89412-D597-418F-A4C1-277D71A8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Contents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CA666C-D251-484A-BB34-947B92883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261533"/>
            <a:ext cx="10946434" cy="52270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Wind </a:t>
            </a:r>
            <a:r>
              <a:rPr lang="nl-NL" dirty="0" err="1"/>
              <a:t>industry</a:t>
            </a:r>
            <a:r>
              <a:rPr lang="nl-NL" dirty="0"/>
              <a:t> in </a:t>
            </a:r>
            <a:r>
              <a:rPr lang="nl-NL" dirty="0" err="1"/>
              <a:t>general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Trends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industry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Radial Torque Tools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wind </a:t>
            </a:r>
            <a:r>
              <a:rPr lang="nl-NL" dirty="0" err="1"/>
              <a:t>industry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The steps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supply</a:t>
            </a:r>
            <a:r>
              <a:rPr lang="nl-NL" dirty="0"/>
              <a:t> chain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Competitors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02B47F-76A8-4167-B62E-39BEDB1C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19" y="2490678"/>
            <a:ext cx="5115734" cy="38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25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6A768-A47C-8034-9136-9AF2C484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Transportation offshore (</a:t>
            </a:r>
            <a:r>
              <a:rPr lang="nl-NL" dirty="0" err="1"/>
              <a:t>sea</a:t>
            </a:r>
            <a:r>
              <a:rPr lang="nl-NL" dirty="0"/>
              <a:t> </a:t>
            </a:r>
            <a:r>
              <a:rPr lang="nl-NL" dirty="0" err="1"/>
              <a:t>fastening</a:t>
            </a:r>
            <a:r>
              <a:rPr lang="nl-NL" dirty="0"/>
              <a:t>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543E73-F4F5-4E3D-87E5-1CD96D673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900" dirty="0"/>
          </a:p>
          <a:p>
            <a:r>
              <a:rPr lang="nl-NL" dirty="0"/>
              <a:t>Jacket foundation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E70A504-A244-29BC-013A-500BBD05F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73" y="2153426"/>
            <a:ext cx="3251367" cy="433515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C1D6008-1120-611F-4208-817172AFE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9" t="11018" r="17642" b="18782"/>
          <a:stretch/>
        </p:blipFill>
        <p:spPr>
          <a:xfrm>
            <a:off x="4779903" y="2153426"/>
            <a:ext cx="5917360" cy="4358638"/>
          </a:xfrm>
          <a:prstGeom prst="rect">
            <a:avLst/>
          </a:prstGeom>
        </p:spPr>
      </p:pic>
      <p:sp>
        <p:nvSpPr>
          <p:cNvPr id="6" name="Gekromde PIJL-OMHOOG 5">
            <a:extLst>
              <a:ext uri="{FF2B5EF4-FFF2-40B4-BE49-F238E27FC236}">
                <a16:creationId xmlns:a16="http://schemas.microsoft.com/office/drawing/2014/main" id="{C0A046B1-B90F-8500-4BA4-C0BF040B1054}"/>
              </a:ext>
            </a:extLst>
          </p:cNvPr>
          <p:cNvSpPr/>
          <p:nvPr/>
        </p:nvSpPr>
        <p:spPr>
          <a:xfrm>
            <a:off x="1494737" y="5067309"/>
            <a:ext cx="6168788" cy="876205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00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64557-41FD-4E12-98F7-1A734D142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Turbine </a:t>
            </a:r>
            <a:r>
              <a:rPr lang="nl-NL" dirty="0" err="1"/>
              <a:t>erection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860CCB-45A9-4D4B-920A-9E9113E0E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210733"/>
            <a:ext cx="10946434" cy="5277849"/>
          </a:xfrm>
        </p:spPr>
        <p:txBody>
          <a:bodyPr/>
          <a:lstStyle/>
          <a:p>
            <a:r>
              <a:rPr lang="nl-NL" sz="1600" dirty="0" err="1"/>
              <a:t>Tower</a:t>
            </a:r>
            <a:r>
              <a:rPr lang="nl-NL" sz="1600" dirty="0"/>
              <a:t> </a:t>
            </a:r>
            <a:r>
              <a:rPr lang="nl-NL" sz="1600" dirty="0" err="1"/>
              <a:t>flanges</a:t>
            </a:r>
            <a:endParaRPr lang="nl-NL" sz="1600" dirty="0"/>
          </a:p>
          <a:p>
            <a:r>
              <a:rPr lang="nl-NL" sz="1600" dirty="0"/>
              <a:t>Onshore:</a:t>
            </a:r>
          </a:p>
          <a:p>
            <a:r>
              <a:rPr lang="nl-NL" sz="1600" dirty="0"/>
              <a:t>M64 – M36</a:t>
            </a:r>
          </a:p>
          <a:p>
            <a:r>
              <a:rPr lang="nl-NL" sz="1600" dirty="0"/>
              <a:t>Offshore:</a:t>
            </a:r>
          </a:p>
          <a:p>
            <a:r>
              <a:rPr lang="nl-NL" sz="1600" dirty="0"/>
              <a:t>M72 – M36</a:t>
            </a:r>
          </a:p>
          <a:p>
            <a:endParaRPr lang="nl-NL" sz="1600" dirty="0"/>
          </a:p>
          <a:p>
            <a:r>
              <a:rPr lang="nl-NL" sz="1600" dirty="0" err="1"/>
              <a:t>Tower</a:t>
            </a:r>
            <a:r>
              <a:rPr lang="nl-NL" sz="1600" dirty="0"/>
              <a:t> - </a:t>
            </a:r>
            <a:r>
              <a:rPr lang="nl-NL" sz="1600" dirty="0" err="1"/>
              <a:t>nacelle</a:t>
            </a:r>
            <a:r>
              <a:rPr lang="nl-NL" sz="1600" dirty="0"/>
              <a:t> </a:t>
            </a:r>
          </a:p>
          <a:p>
            <a:r>
              <a:rPr lang="nl-NL" sz="1600" dirty="0" err="1"/>
              <a:t>Nacelle</a:t>
            </a:r>
            <a:r>
              <a:rPr lang="nl-NL" sz="1600" dirty="0"/>
              <a:t> – hub</a:t>
            </a:r>
          </a:p>
          <a:p>
            <a:r>
              <a:rPr lang="nl-NL" sz="1600" dirty="0" err="1"/>
              <a:t>Blades</a:t>
            </a:r>
            <a:r>
              <a:rPr lang="nl-NL" sz="1600" dirty="0"/>
              <a:t> – hub</a:t>
            </a:r>
          </a:p>
          <a:p>
            <a:endParaRPr lang="nl-NL" sz="16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43B2D28-3089-7C6C-C668-0062BC363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045" y="1337733"/>
            <a:ext cx="3929362" cy="515084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762CB7E-9B77-A2C6-30C7-3813F59CAAFA}"/>
              </a:ext>
            </a:extLst>
          </p:cNvPr>
          <p:cNvSpPr txBox="1"/>
          <p:nvPr/>
        </p:nvSpPr>
        <p:spPr>
          <a:xfrm>
            <a:off x="4970502" y="3572658"/>
            <a:ext cx="1032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M36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9265D4D-62AB-D5FD-15AE-D20B4B005556}"/>
              </a:ext>
            </a:extLst>
          </p:cNvPr>
          <p:cNvSpPr txBox="1"/>
          <p:nvPr/>
        </p:nvSpPr>
        <p:spPr>
          <a:xfrm>
            <a:off x="4970502" y="4074073"/>
            <a:ext cx="66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M42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E7B6706-C815-0943-74B3-D7C1DACB4F11}"/>
              </a:ext>
            </a:extLst>
          </p:cNvPr>
          <p:cNvSpPr txBox="1"/>
          <p:nvPr/>
        </p:nvSpPr>
        <p:spPr>
          <a:xfrm>
            <a:off x="4970503" y="4779912"/>
            <a:ext cx="667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M48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1464F27-109A-C012-3936-516B8810CBA4}"/>
              </a:ext>
            </a:extLst>
          </p:cNvPr>
          <p:cNvSpPr txBox="1"/>
          <p:nvPr/>
        </p:nvSpPr>
        <p:spPr>
          <a:xfrm>
            <a:off x="4970502" y="5588001"/>
            <a:ext cx="66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M64</a:t>
            </a:r>
          </a:p>
        </p:txBody>
      </p:sp>
    </p:spTree>
    <p:extLst>
      <p:ext uri="{BB962C8B-B14F-4D97-AF65-F5344CB8AC3E}">
        <p14:creationId xmlns:p14="http://schemas.microsoft.com/office/powerpoint/2010/main" val="3038743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D5D2B-9177-484D-AF63-BA4CC8CEE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Turbine </a:t>
            </a:r>
            <a:r>
              <a:rPr lang="nl-NL" dirty="0" err="1"/>
              <a:t>installation</a:t>
            </a:r>
            <a:r>
              <a:rPr lang="nl-NL" dirty="0"/>
              <a:t>: </a:t>
            </a:r>
            <a:r>
              <a:rPr lang="nl-NL" dirty="0" err="1"/>
              <a:t>tower</a:t>
            </a:r>
            <a:r>
              <a:rPr lang="nl-NL" dirty="0"/>
              <a:t> </a:t>
            </a:r>
            <a:r>
              <a:rPr lang="nl-NL" dirty="0" err="1"/>
              <a:t>flanges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7795D4-75DF-4234-90A7-D36CC998F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193800"/>
            <a:ext cx="10946434" cy="5294782"/>
          </a:xfrm>
        </p:spPr>
        <p:txBody>
          <a:bodyPr/>
          <a:lstStyle/>
          <a:p>
            <a:r>
              <a:rPr lang="nl-NL" dirty="0" err="1"/>
              <a:t>Final</a:t>
            </a:r>
            <a:r>
              <a:rPr lang="nl-NL" dirty="0"/>
              <a:t> </a:t>
            </a:r>
            <a:r>
              <a:rPr lang="nl-NL" dirty="0" err="1"/>
              <a:t>torque</a:t>
            </a:r>
            <a:r>
              <a:rPr lang="nl-NL" dirty="0"/>
              <a:t>, or pre-</a:t>
            </a:r>
            <a:r>
              <a:rPr lang="nl-NL" dirty="0" err="1"/>
              <a:t>torque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16.500 Nm</a:t>
            </a:r>
          </a:p>
          <a:p>
            <a:endParaRPr lang="nl-NL" dirty="0"/>
          </a:p>
          <a:p>
            <a:r>
              <a:rPr lang="nl-NL" dirty="0" err="1"/>
              <a:t>Hydraulic</a:t>
            </a:r>
            <a:r>
              <a:rPr lang="nl-NL" dirty="0"/>
              <a:t> </a:t>
            </a:r>
            <a:r>
              <a:rPr lang="nl-NL" dirty="0" err="1"/>
              <a:t>torque</a:t>
            </a:r>
            <a:r>
              <a:rPr lang="nl-NL" dirty="0"/>
              <a:t> </a:t>
            </a:r>
            <a:r>
              <a:rPr lang="nl-NL" dirty="0" err="1"/>
              <a:t>wrenches</a:t>
            </a:r>
            <a:r>
              <a:rPr lang="nl-NL" dirty="0"/>
              <a:t> or </a:t>
            </a:r>
            <a:r>
              <a:rPr lang="nl-NL" dirty="0" err="1"/>
              <a:t>tensioners</a:t>
            </a:r>
            <a:endParaRPr lang="nl-NL" dirty="0"/>
          </a:p>
          <a:p>
            <a:r>
              <a:rPr lang="nl-NL" dirty="0"/>
              <a:t>are </a:t>
            </a:r>
            <a:r>
              <a:rPr lang="nl-NL" dirty="0" err="1"/>
              <a:t>used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torques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23.000 Nm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4E6AEB-C639-4F91-8EBD-77F19DFFA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50" y="3091815"/>
            <a:ext cx="3223679" cy="348647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5831A71-70F2-36F6-DF5C-33C43D64F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11" y="1781115"/>
            <a:ext cx="6107289" cy="458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30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C9158-958F-4BE1-9FC5-860E76BF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Turbine </a:t>
            </a:r>
            <a:r>
              <a:rPr lang="nl-NL" dirty="0" err="1"/>
              <a:t>installation</a:t>
            </a:r>
            <a:r>
              <a:rPr lang="nl-NL" dirty="0"/>
              <a:t>: </a:t>
            </a:r>
            <a:r>
              <a:rPr lang="nl-NL" dirty="0" err="1"/>
              <a:t>tower</a:t>
            </a:r>
            <a:r>
              <a:rPr lang="nl-NL" dirty="0"/>
              <a:t> - </a:t>
            </a:r>
            <a:r>
              <a:rPr lang="nl-NL" dirty="0" err="1"/>
              <a:t>nacelle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4B6F40-DB8F-80A2-80B6-43990EE56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466" y="1507067"/>
            <a:ext cx="9939863" cy="4969932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63FA7C-D49E-4178-9B1C-888F50C65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9937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2BE85-6862-4D32-8ED9-1D8C8D7C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Turbine </a:t>
            </a:r>
            <a:r>
              <a:rPr lang="nl-NL" dirty="0" err="1"/>
              <a:t>installation</a:t>
            </a:r>
            <a:r>
              <a:rPr lang="nl-NL" dirty="0"/>
              <a:t>: </a:t>
            </a:r>
            <a:r>
              <a:rPr lang="nl-NL" dirty="0" err="1"/>
              <a:t>nacelle</a:t>
            </a:r>
            <a:r>
              <a:rPr lang="nl-NL" dirty="0"/>
              <a:t> - hub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33D39E-9D3C-477D-ADD3-F5ED78E20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F6AD55-AFED-4A63-903A-AF9B63530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22" y="1258793"/>
            <a:ext cx="3798533" cy="50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28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2BE85-6862-4D32-8ED9-1D8C8D7C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Turbine </a:t>
            </a:r>
            <a:r>
              <a:rPr lang="nl-NL" dirty="0" err="1"/>
              <a:t>installation</a:t>
            </a:r>
            <a:r>
              <a:rPr lang="nl-NL" dirty="0"/>
              <a:t>: </a:t>
            </a:r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shaft</a:t>
            </a:r>
            <a:r>
              <a:rPr lang="nl-NL" dirty="0"/>
              <a:t> </a:t>
            </a:r>
            <a:r>
              <a:rPr lang="nl-NL" dirty="0" err="1"/>
              <a:t>connection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CFA88F0-E959-1E88-C8F2-8355335D0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133" y="1725020"/>
            <a:ext cx="3597089" cy="4798981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33D39E-9D3C-477D-ADD3-F5ED78E20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481667"/>
            <a:ext cx="10946434" cy="5006915"/>
          </a:xfrm>
        </p:spPr>
        <p:txBody>
          <a:bodyPr/>
          <a:lstStyle/>
          <a:p>
            <a:r>
              <a:rPr lang="nl-NL" dirty="0"/>
              <a:t>E-RAD 8000</a:t>
            </a:r>
          </a:p>
        </p:txBody>
      </p:sp>
    </p:spTree>
    <p:extLst>
      <p:ext uri="{BB962C8B-B14F-4D97-AF65-F5344CB8AC3E}">
        <p14:creationId xmlns:p14="http://schemas.microsoft.com/office/powerpoint/2010/main" val="268976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7FDAF-4A3C-4EA4-8809-B22F3DA0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Turbine </a:t>
            </a:r>
            <a:r>
              <a:rPr lang="nl-NL" dirty="0" err="1"/>
              <a:t>installation</a:t>
            </a:r>
            <a:r>
              <a:rPr lang="nl-NL" dirty="0"/>
              <a:t>: </a:t>
            </a:r>
            <a:r>
              <a:rPr lang="nl-NL" dirty="0" err="1"/>
              <a:t>blades</a:t>
            </a:r>
            <a:r>
              <a:rPr lang="nl-NL" dirty="0"/>
              <a:t> - hub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8BE522-2363-4241-82CB-8A609F350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481667"/>
            <a:ext cx="10946434" cy="5006915"/>
          </a:xfrm>
        </p:spPr>
        <p:txBody>
          <a:bodyPr/>
          <a:lstStyle/>
          <a:p>
            <a:r>
              <a:rPr lang="nl-NL" dirty="0"/>
              <a:t>E-RAD 4000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882FB0-9783-4937-B0A9-2DD900456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93" y="1211570"/>
            <a:ext cx="3872872" cy="516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27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6059F-AF16-4A65-9F86-B298F2473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300 </a:t>
            </a:r>
            <a:r>
              <a:rPr lang="nl-NL" dirty="0" err="1"/>
              <a:t>hours</a:t>
            </a:r>
            <a:r>
              <a:rPr lang="nl-NL" dirty="0"/>
              <a:t> service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1B1888-68B6-43E6-B235-9F9F46878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651000"/>
            <a:ext cx="10946434" cy="4837582"/>
          </a:xfrm>
        </p:spPr>
        <p:txBody>
          <a:bodyPr/>
          <a:lstStyle/>
          <a:p>
            <a:r>
              <a:rPr lang="nl-NL" dirty="0" err="1"/>
              <a:t>Newly</a:t>
            </a:r>
            <a:r>
              <a:rPr lang="nl-NL" dirty="0"/>
              <a:t> </a:t>
            </a:r>
            <a:r>
              <a:rPr lang="nl-NL" dirty="0" err="1"/>
              <a:t>erected</a:t>
            </a:r>
            <a:r>
              <a:rPr lang="nl-NL" dirty="0"/>
              <a:t> wind turbines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a 300 </a:t>
            </a:r>
            <a:r>
              <a:rPr lang="nl-NL" dirty="0" err="1"/>
              <a:t>hour</a:t>
            </a:r>
            <a:r>
              <a:rPr lang="nl-NL" dirty="0"/>
              <a:t> service job.</a:t>
            </a:r>
          </a:p>
          <a:p>
            <a:endParaRPr lang="nl-NL" dirty="0"/>
          </a:p>
          <a:p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service </a:t>
            </a:r>
            <a:r>
              <a:rPr lang="nl-NL" dirty="0" err="1"/>
              <a:t>the</a:t>
            </a:r>
            <a:r>
              <a:rPr lang="nl-NL" dirty="0"/>
              <a:t> complete turbine is </a:t>
            </a:r>
            <a:r>
              <a:rPr lang="nl-NL" dirty="0" err="1"/>
              <a:t>checked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Bolt check on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critical</a:t>
            </a:r>
            <a:r>
              <a:rPr lang="nl-NL" dirty="0"/>
              <a:t> joints:</a:t>
            </a:r>
          </a:p>
          <a:p>
            <a:pPr marL="342900" indent="-342900">
              <a:buFontTx/>
              <a:buChar char="-"/>
            </a:pPr>
            <a:r>
              <a:rPr lang="nl-NL" dirty="0"/>
              <a:t>E-RAD</a:t>
            </a:r>
          </a:p>
          <a:p>
            <a:pPr marL="342900" indent="-342900">
              <a:buFontTx/>
              <a:buChar char="-"/>
            </a:pPr>
            <a:r>
              <a:rPr lang="nl-NL" dirty="0"/>
              <a:t>MV-RAD</a:t>
            </a:r>
          </a:p>
          <a:p>
            <a:pPr marL="342900" indent="-342900">
              <a:buFontTx/>
              <a:buChar char="-"/>
            </a:pPr>
            <a:r>
              <a:rPr lang="nl-NL" dirty="0"/>
              <a:t>MB-RAD</a:t>
            </a:r>
          </a:p>
        </p:txBody>
      </p:sp>
    </p:spTree>
    <p:extLst>
      <p:ext uri="{BB962C8B-B14F-4D97-AF65-F5344CB8AC3E}">
        <p14:creationId xmlns:p14="http://schemas.microsoft.com/office/powerpoint/2010/main" val="3745346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BE4B8-7245-4D29-8D02-531A542C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Service &amp; </a:t>
            </a:r>
            <a:r>
              <a:rPr lang="nl-NL" dirty="0" err="1"/>
              <a:t>repairs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4A3642-43D5-454E-B57F-AD7555AC5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Exchanging</a:t>
            </a:r>
            <a:r>
              <a:rPr lang="nl-NL" dirty="0"/>
              <a:t> </a:t>
            </a:r>
            <a:r>
              <a:rPr lang="nl-NL" dirty="0" err="1"/>
              <a:t>components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F1E1F7-1E7B-2D85-8D4A-54B73E37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468" y="1837266"/>
            <a:ext cx="8915396" cy="445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83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1ED09-062C-DE77-7209-27FCDFF6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RAD </a:t>
            </a:r>
            <a:r>
              <a:rPr lang="nl-NL" dirty="0" err="1"/>
              <a:t>competitors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wind </a:t>
            </a:r>
            <a:r>
              <a:rPr lang="nl-NL" dirty="0" err="1"/>
              <a:t>industry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482234-037C-C65D-D643-982462707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667934"/>
            <a:ext cx="10946434" cy="482064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l-NL" dirty="0"/>
              <a:t>ITH</a:t>
            </a:r>
          </a:p>
          <a:p>
            <a:pPr marL="342900" indent="-342900">
              <a:buFontTx/>
              <a:buChar char="-"/>
            </a:pPr>
            <a:r>
              <a:rPr lang="nl-NL" dirty="0" err="1"/>
              <a:t>Plarad</a:t>
            </a:r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 err="1"/>
              <a:t>Acradyne</a:t>
            </a:r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 err="1"/>
              <a:t>Hytorc</a:t>
            </a:r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Atlas </a:t>
            </a:r>
            <a:r>
              <a:rPr lang="nl-NL" dirty="0" err="1"/>
              <a:t>Copco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488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F58E27-F91F-4A5E-9242-E993C04F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wind </a:t>
            </a:r>
            <a:r>
              <a:rPr lang="nl-NL" dirty="0" err="1"/>
              <a:t>industry</a:t>
            </a:r>
            <a:r>
              <a:rPr lang="nl-NL" dirty="0"/>
              <a:t> - </a:t>
            </a:r>
            <a:r>
              <a:rPr lang="nl-NL" dirty="0" err="1"/>
              <a:t>general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EF7DCA-A519-4858-84E7-2790F7CF5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019" y="1093718"/>
            <a:ext cx="10946434" cy="5764282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Energy mix Europe:</a:t>
            </a:r>
          </a:p>
          <a:p>
            <a:endParaRPr lang="nl-NL" sz="800" dirty="0"/>
          </a:p>
          <a:p>
            <a:r>
              <a:rPr lang="nl-NL" sz="1600" dirty="0"/>
              <a:t>Wind is </a:t>
            </a:r>
            <a:r>
              <a:rPr lang="nl-NL" sz="1600" dirty="0" err="1"/>
              <a:t>growing</a:t>
            </a:r>
            <a:r>
              <a:rPr lang="nl-NL" sz="1600" dirty="0"/>
              <a:t> </a:t>
            </a:r>
            <a:r>
              <a:rPr lang="nl-NL" sz="1600" dirty="0" err="1"/>
              <a:t>fast</a:t>
            </a:r>
            <a:endParaRPr lang="nl-NL" sz="1600" dirty="0"/>
          </a:p>
          <a:p>
            <a:endParaRPr lang="nl-NL" sz="800" dirty="0"/>
          </a:p>
          <a:p>
            <a:endParaRPr lang="nl-NL" sz="800" dirty="0"/>
          </a:p>
          <a:p>
            <a:r>
              <a:rPr lang="en-US" sz="1600" dirty="0"/>
              <a:t>Lappeenranta University of Technology (LUT) </a:t>
            </a:r>
          </a:p>
          <a:p>
            <a:r>
              <a:rPr lang="en-US" sz="1600" dirty="0"/>
              <a:t>2015 - 2030 European growth calculation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endParaRPr lang="en-US" sz="1600" dirty="0"/>
          </a:p>
          <a:p>
            <a:endParaRPr lang="nl-NL" sz="800" dirty="0"/>
          </a:p>
          <a:p>
            <a:endParaRPr lang="nl-NL" sz="800" dirty="0"/>
          </a:p>
          <a:p>
            <a:r>
              <a:rPr lang="en-US" sz="1600" dirty="0"/>
              <a:t>DNV (Det Norske Veritas) </a:t>
            </a:r>
          </a:p>
          <a:p>
            <a:r>
              <a:rPr lang="en-US" sz="1600" dirty="0"/>
              <a:t>charts the world’s wind fleet growth</a:t>
            </a:r>
          </a:p>
          <a:p>
            <a:r>
              <a:rPr lang="en-US" sz="1600" dirty="0"/>
              <a:t>from 709GW at the beginning of 2020, to </a:t>
            </a:r>
          </a:p>
          <a:p>
            <a:r>
              <a:rPr lang="en-US" sz="1600" dirty="0"/>
              <a:t>1TW in 2022, 2TW in 2029, 4TW in 2043 </a:t>
            </a:r>
          </a:p>
          <a:p>
            <a:r>
              <a:rPr lang="en-US" sz="1600" dirty="0"/>
              <a:t>and 5.9TW in 2050. </a:t>
            </a:r>
          </a:p>
          <a:p>
            <a:r>
              <a:rPr lang="en-US" sz="1600" dirty="0"/>
              <a:t>This 5.9TW will include 1.7TW of offshore </a:t>
            </a:r>
          </a:p>
          <a:p>
            <a:r>
              <a:rPr lang="en-US" sz="1600" dirty="0"/>
              <a:t>wind</a:t>
            </a:r>
            <a:endParaRPr lang="nl-NL" sz="1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5666AC5-B7D0-2435-FAB1-407950C17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268" y="1423919"/>
            <a:ext cx="6885452" cy="37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12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2F4DA-3A4C-4D68-BEE4-84D0E70A5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Certification</a:t>
            </a:r>
            <a:r>
              <a:rPr lang="nl-NL" dirty="0"/>
              <a:t> labs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08F612-1ED3-480C-893B-8B4B7A037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Lorc</a:t>
            </a:r>
            <a:r>
              <a:rPr lang="nl-NL" dirty="0"/>
              <a:t>, Denmark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2CFA23B-BB3A-EA94-FBB7-5E5929944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287" y="1439333"/>
            <a:ext cx="7433291" cy="494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64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0B38B-EB09-47DF-8257-19C619309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Recycling of wind turbines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67DDA8-009E-494E-8411-C4AC9CA53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Repowering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D6398CD-7756-40C7-8A3D-58D7E9398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4" y="1454384"/>
            <a:ext cx="5021658" cy="49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03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1955D-C6A7-CBB1-9A1F-8511A0F2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References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wind </a:t>
            </a:r>
            <a:r>
              <a:rPr lang="nl-NL" dirty="0" err="1"/>
              <a:t>industry</a:t>
            </a:r>
            <a:r>
              <a:rPr lang="nl-NL" dirty="0"/>
              <a:t> 	</a:t>
            </a:r>
          </a:p>
        </p:txBody>
      </p:sp>
      <p:pic>
        <p:nvPicPr>
          <p:cNvPr id="4" name="Picture 1" descr="cid:image003.png@01CF7BFB.17FF5190">
            <a:extLst>
              <a:ext uri="{FF2B5EF4-FFF2-40B4-BE49-F238E27FC236}">
                <a16:creationId xmlns:a16="http://schemas.microsoft.com/office/drawing/2014/main" id="{97326587-C0CF-8F05-4F1C-4199F7E7B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0" y="2716434"/>
            <a:ext cx="1802160" cy="6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D0828AB-3B5A-FA27-AD19-A192EBA79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28" y="2886413"/>
            <a:ext cx="3771617" cy="7618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C0FE8C8-5B3E-A8A2-3456-2EC37AE87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07" y="5486112"/>
            <a:ext cx="2881154" cy="100840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3E8CACF-C6F5-7873-DC41-184FDF9F2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04195"/>
            <a:ext cx="3633354" cy="70745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220B0B9-87FC-E454-D3D0-155C6FD89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830" y="1200267"/>
            <a:ext cx="3513048" cy="9405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EE2E91B-F226-1CD2-7848-C8BCCDA30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36" y="3978600"/>
            <a:ext cx="2073611" cy="103680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7BC7F35-01AE-616A-7B5B-166BED4C1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7" y="1435222"/>
            <a:ext cx="1583103" cy="79155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7CEAC27-6AFC-C2C3-E03C-A99390203E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055" y="2732829"/>
            <a:ext cx="1617411" cy="908779"/>
          </a:xfrm>
          <a:prstGeom prst="rect">
            <a:avLst/>
          </a:prstGeom>
        </p:spPr>
      </p:pic>
      <p:pic>
        <p:nvPicPr>
          <p:cNvPr id="1026" name="Picture 2" descr="Global Wind Service - Crunchbase Company Profile &amp; Funding">
            <a:extLst>
              <a:ext uri="{FF2B5EF4-FFF2-40B4-BE49-F238E27FC236}">
                <a16:creationId xmlns:a16="http://schemas.microsoft.com/office/drawing/2014/main" id="{353805D2-FE58-A272-BCD3-873B1661F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02" y="1334781"/>
            <a:ext cx="2223052" cy="9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airWind">
            <a:extLst>
              <a:ext uri="{FF2B5EF4-FFF2-40B4-BE49-F238E27FC236}">
                <a16:creationId xmlns:a16="http://schemas.microsoft.com/office/drawing/2014/main" id="{25AEA267-FF8A-BE26-48D3-4BA650B56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013" y="4607680"/>
            <a:ext cx="1756865" cy="175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B2BF96D-0BAA-4323-6F73-BC58111C8A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8328" y="3668114"/>
            <a:ext cx="2000574" cy="20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32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28787-FABD-4608-B342-6D9F83B32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Alternative</a:t>
            </a:r>
            <a:r>
              <a:rPr lang="nl-NL" dirty="0"/>
              <a:t> bolting </a:t>
            </a:r>
            <a:r>
              <a:rPr lang="nl-NL" dirty="0" err="1"/>
              <a:t>methods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E89E1A-0C41-4EB4-B2CA-9CF585535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Hydraulic</a:t>
            </a:r>
            <a:endParaRPr lang="nl-NL" dirty="0"/>
          </a:p>
          <a:p>
            <a:r>
              <a:rPr lang="nl-NL" dirty="0" err="1"/>
              <a:t>Tensioning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E45053-6172-4B9B-9AEC-667A49D99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4" y="2700509"/>
            <a:ext cx="6382871" cy="3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47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25C60-9DEB-4F88-9F9E-E3758B08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68" y="525755"/>
            <a:ext cx="10515600" cy="515646"/>
          </a:xfrm>
        </p:spPr>
        <p:txBody>
          <a:bodyPr/>
          <a:lstStyle/>
          <a:p>
            <a:r>
              <a:rPr lang="nl-NL" sz="2400" dirty="0"/>
              <a:t>Wind Turbine </a:t>
            </a:r>
            <a:r>
              <a:rPr lang="nl-NL" sz="2400" dirty="0" err="1"/>
              <a:t>manufacturers</a:t>
            </a:r>
            <a:r>
              <a:rPr lang="nl-NL" sz="2400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8C2585-7616-429A-B0AB-5129DFBEF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969" y="1253067"/>
            <a:ext cx="11786885" cy="5079179"/>
          </a:xfrm>
        </p:spPr>
        <p:txBody>
          <a:bodyPr/>
          <a:lstStyle/>
          <a:p>
            <a:r>
              <a:rPr lang="nl-NL" sz="1600" dirty="0"/>
              <a:t>	World top 10 in 2022 (Source: </a:t>
            </a:r>
            <a:r>
              <a:rPr lang="nl-NL" sz="1600" dirty="0" err="1"/>
              <a:t>BizVibe</a:t>
            </a:r>
            <a:r>
              <a:rPr lang="nl-NL" sz="1600" dirty="0"/>
              <a:t>)		               GWEC 2022 ranking (Source: Global Wind Energy Council)</a:t>
            </a:r>
            <a:r>
              <a:rPr lang="nl-NL" sz="1800" dirty="0"/>
              <a:t>						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9D7FC8B-2232-971C-3281-33B859696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168194"/>
              </p:ext>
            </p:extLst>
          </p:nvPr>
        </p:nvGraphicFramePr>
        <p:xfrm>
          <a:off x="240969" y="1865949"/>
          <a:ext cx="5783150" cy="4274598"/>
        </p:xfrm>
        <a:graphic>
          <a:graphicData uri="http://schemas.openxmlformats.org/drawingml/2006/table">
            <a:tbl>
              <a:tblPr firstRow="1" firstCol="1" bandRow="1"/>
              <a:tblGrid>
                <a:gridCol w="970263">
                  <a:extLst>
                    <a:ext uri="{9D8B030D-6E8A-4147-A177-3AD203B41FA5}">
                      <a16:colId xmlns:a16="http://schemas.microsoft.com/office/drawing/2014/main" val="1766430458"/>
                    </a:ext>
                  </a:extLst>
                </a:gridCol>
                <a:gridCol w="1565870">
                  <a:extLst>
                    <a:ext uri="{9D8B030D-6E8A-4147-A177-3AD203B41FA5}">
                      <a16:colId xmlns:a16="http://schemas.microsoft.com/office/drawing/2014/main" val="2405576352"/>
                    </a:ext>
                  </a:extLst>
                </a:gridCol>
                <a:gridCol w="1277672">
                  <a:extLst>
                    <a:ext uri="{9D8B030D-6E8A-4147-A177-3AD203B41FA5}">
                      <a16:colId xmlns:a16="http://schemas.microsoft.com/office/drawing/2014/main" val="3031859798"/>
                    </a:ext>
                  </a:extLst>
                </a:gridCol>
                <a:gridCol w="1969345">
                  <a:extLst>
                    <a:ext uri="{9D8B030D-6E8A-4147-A177-3AD203B41FA5}">
                      <a16:colId xmlns:a16="http://schemas.microsoft.com/office/drawing/2014/main" val="3760776457"/>
                    </a:ext>
                  </a:extLst>
                </a:gridCol>
              </a:tblGrid>
              <a:tr h="373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Rank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Company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Headquarters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Capacity (Gigawatts)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035783"/>
                  </a:ext>
                </a:extLst>
              </a:tr>
              <a:tr h="373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Vestas</a:t>
                      </a:r>
                      <a:endParaRPr lang="nl-NL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Aarhus, Denmark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9.60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656918"/>
                  </a:ext>
                </a:extLst>
              </a:tr>
              <a:tr h="373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Siemens Gamesa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Biscay, Spain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8.79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120258"/>
                  </a:ext>
                </a:extLst>
              </a:tr>
              <a:tr h="373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Goldwind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Beijing, China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8.25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55413"/>
                  </a:ext>
                </a:extLst>
              </a:tr>
              <a:tr h="373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Boston, U.S.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7.37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468456"/>
                  </a:ext>
                </a:extLst>
              </a:tr>
              <a:tr h="373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Envision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Shanghai, China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5.78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690638"/>
                  </a:ext>
                </a:extLst>
              </a:tr>
              <a:tr h="373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MingYang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Zhongshan, China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4.50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5607749"/>
                  </a:ext>
                </a:extLst>
              </a:tr>
              <a:tr h="373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Windey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Zhejiang, China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2.06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578445"/>
                  </a:ext>
                </a:extLst>
              </a:tr>
              <a:tr h="5263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Nordex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Hamburg, Germany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1.96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279503"/>
                  </a:ext>
                </a:extLst>
              </a:tr>
              <a:tr h="373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Shanghai Electric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Shanghai, China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1.71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847031"/>
                  </a:ext>
                </a:extLst>
              </a:tr>
              <a:tr h="373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CSIC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Chongqin, China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1.46</a:t>
                      </a: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351432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4978266A-B98A-CD23-1D3C-6A2EAAEEE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119" y="1883609"/>
            <a:ext cx="5735969" cy="42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3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99D88-545F-3297-0414-D5978DDC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RAD torque tools – approvals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14E96A-A31F-2517-7A46-DF1D871EA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540933"/>
            <a:ext cx="10946434" cy="4947649"/>
          </a:xfrm>
        </p:spPr>
        <p:txBody>
          <a:bodyPr/>
          <a:lstStyle/>
          <a:p>
            <a:r>
              <a:rPr lang="en-US" sz="1800" dirty="0"/>
              <a:t>E-RAD approved (for final torque) by:</a:t>
            </a:r>
          </a:p>
          <a:p>
            <a:endParaRPr lang="en-US" sz="1800" dirty="0"/>
          </a:p>
          <a:p>
            <a:r>
              <a:rPr lang="en-US" sz="1800" dirty="0"/>
              <a:t>- Vestas, several hundreds E-RADs in use – In Europe &amp; North-America</a:t>
            </a:r>
          </a:p>
          <a:p>
            <a:r>
              <a:rPr lang="en-US" sz="1800" dirty="0"/>
              <a:t>- Siemens – 8000-S is fully approved, 4000-S used in North-America, B-RAD BL 2000-2 with Smart Safety Trigger</a:t>
            </a:r>
          </a:p>
          <a:p>
            <a:r>
              <a:rPr lang="en-US" sz="1800" dirty="0"/>
              <a:t>- Enercon – 1.000+ RAD tools. Globally used, bought in Germany</a:t>
            </a:r>
          </a:p>
          <a:p>
            <a:r>
              <a:rPr lang="en-US" sz="1800" dirty="0"/>
              <a:t>- GE – Several hundreds E-RAD in use – various sizes -  in Europe and North-America</a:t>
            </a:r>
          </a:p>
          <a:p>
            <a:r>
              <a:rPr lang="en-US" sz="1800" dirty="0"/>
              <a:t>- Nordex, all E-RADs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591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4F40F-DE77-F47C-72EA-6994A2D3B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Key</a:t>
            </a:r>
            <a:r>
              <a:rPr lang="nl-NL" dirty="0"/>
              <a:t> benefits </a:t>
            </a:r>
            <a:r>
              <a:rPr lang="nl-NL" dirty="0" err="1"/>
              <a:t>using</a:t>
            </a:r>
            <a:r>
              <a:rPr lang="nl-NL" dirty="0"/>
              <a:t> RAD Torque tools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0952C8-4270-3CB5-04D7-769FBD907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380067"/>
            <a:ext cx="10946434" cy="5108515"/>
          </a:xfrm>
        </p:spPr>
        <p:txBody>
          <a:bodyPr/>
          <a:lstStyle/>
          <a:p>
            <a:r>
              <a:rPr lang="nl-NL" dirty="0"/>
              <a:t>Speed, </a:t>
            </a:r>
            <a:r>
              <a:rPr lang="nl-NL" dirty="0" err="1"/>
              <a:t>see</a:t>
            </a:r>
            <a:r>
              <a:rPr lang="nl-NL" dirty="0"/>
              <a:t> video in link below</a:t>
            </a:r>
          </a:p>
          <a:p>
            <a:r>
              <a:rPr lang="nl-NL" dirty="0"/>
              <a:t>Easy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use</a:t>
            </a:r>
            <a:endParaRPr lang="nl-NL" dirty="0"/>
          </a:p>
          <a:p>
            <a:r>
              <a:rPr lang="nl-NL" dirty="0"/>
              <a:t>Light </a:t>
            </a:r>
            <a:r>
              <a:rPr lang="nl-NL" dirty="0" err="1"/>
              <a:t>weight</a:t>
            </a:r>
            <a:r>
              <a:rPr lang="nl-NL" dirty="0"/>
              <a:t> </a:t>
            </a:r>
            <a:r>
              <a:rPr lang="nl-NL" dirty="0" err="1"/>
              <a:t>compared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hydraulic</a:t>
            </a:r>
            <a:r>
              <a:rPr lang="nl-NL" dirty="0"/>
              <a:t> kit</a:t>
            </a:r>
          </a:p>
          <a:p>
            <a:r>
              <a:rPr lang="nl-NL" dirty="0"/>
              <a:t>Digital </a:t>
            </a:r>
            <a:r>
              <a:rPr lang="nl-NL" dirty="0" err="1"/>
              <a:t>torque</a:t>
            </a:r>
            <a:r>
              <a:rPr lang="nl-NL" dirty="0"/>
              <a:t> setting</a:t>
            </a:r>
          </a:p>
          <a:p>
            <a:r>
              <a:rPr lang="nl-NL" dirty="0"/>
              <a:t>Data </a:t>
            </a:r>
            <a:r>
              <a:rPr lang="nl-NL" dirty="0" err="1"/>
              <a:t>logging</a:t>
            </a:r>
            <a:endParaRPr lang="nl-NL" dirty="0"/>
          </a:p>
          <a:p>
            <a:r>
              <a:rPr lang="nl-NL" dirty="0" err="1"/>
              <a:t>Optional</a:t>
            </a:r>
            <a:r>
              <a:rPr lang="nl-NL" dirty="0"/>
              <a:t> transducer </a:t>
            </a:r>
            <a:r>
              <a:rPr lang="nl-NL" dirty="0" err="1"/>
              <a:t>versions</a:t>
            </a:r>
            <a:endParaRPr lang="nl-NL" dirty="0"/>
          </a:p>
          <a:p>
            <a:r>
              <a:rPr lang="nl-NL" dirty="0"/>
              <a:t>Etc.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B6F01F9-6A4E-EA54-C53D-E2AB33BC1D80}"/>
              </a:ext>
            </a:extLst>
          </p:cNvPr>
          <p:cNvSpPr txBox="1"/>
          <p:nvPr/>
        </p:nvSpPr>
        <p:spPr>
          <a:xfrm>
            <a:off x="2615098" y="48468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https://www.youtube.com/watch?v=YLlydGOl8Nw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D9601A-3A3C-80BE-7F4D-45CD67D5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467" y="1447800"/>
            <a:ext cx="2513164" cy="230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6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755870-ECC8-62E1-1A15-3AA67BCC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RAD tools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wind </a:t>
            </a:r>
            <a:r>
              <a:rPr lang="nl-NL" dirty="0" err="1"/>
              <a:t>industry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8E6045-DC36-104D-DFD5-5BE72DCBC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413933"/>
            <a:ext cx="10946434" cy="5074649"/>
          </a:xfrm>
        </p:spPr>
        <p:txBody>
          <a:bodyPr/>
          <a:lstStyle/>
          <a:p>
            <a:r>
              <a:rPr lang="nl-NL" dirty="0"/>
              <a:t>RAD </a:t>
            </a:r>
            <a:r>
              <a:rPr lang="nl-NL" dirty="0" err="1"/>
              <a:t>battery</a:t>
            </a:r>
            <a:r>
              <a:rPr lang="nl-NL" dirty="0"/>
              <a:t> tools</a:t>
            </a:r>
          </a:p>
          <a:p>
            <a:r>
              <a:rPr lang="nl-NL" dirty="0"/>
              <a:t>RAD </a:t>
            </a:r>
            <a:r>
              <a:rPr lang="nl-NL" dirty="0" err="1"/>
              <a:t>electric</a:t>
            </a:r>
            <a:r>
              <a:rPr lang="nl-NL" dirty="0"/>
              <a:t> tools</a:t>
            </a:r>
          </a:p>
          <a:p>
            <a:r>
              <a:rPr lang="nl-NL" dirty="0"/>
              <a:t>RAD Smart Socket</a:t>
            </a:r>
          </a:p>
          <a:p>
            <a:r>
              <a:rPr lang="nl-NL" dirty="0"/>
              <a:t>Radial </a:t>
            </a:r>
            <a:r>
              <a:rPr lang="nl-NL" dirty="0" err="1"/>
              <a:t>flange</a:t>
            </a:r>
            <a:r>
              <a:rPr lang="nl-NL" dirty="0"/>
              <a:t> roller</a:t>
            </a:r>
          </a:p>
          <a:p>
            <a:r>
              <a:rPr lang="nl-NL" dirty="0"/>
              <a:t>E-RAD Live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A848734-9180-7153-E005-72D6016C7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1413933"/>
            <a:ext cx="4550503" cy="488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53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649E7-C26F-4DF8-8C97-2FF0EC87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RAD tools, </a:t>
            </a:r>
            <a:r>
              <a:rPr lang="nl-NL" dirty="0" err="1"/>
              <a:t>battery</a:t>
            </a:r>
            <a:r>
              <a:rPr lang="nl-NL" dirty="0"/>
              <a:t>	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504F0-D7F6-46F6-A06F-86A258A94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405467"/>
            <a:ext cx="10946434" cy="5083115"/>
          </a:xfrm>
        </p:spPr>
        <p:txBody>
          <a:bodyPr/>
          <a:lstStyle/>
          <a:p>
            <a:r>
              <a:rPr lang="nl-NL" dirty="0"/>
              <a:t>B-RAD Select </a:t>
            </a:r>
          </a:p>
          <a:p>
            <a:r>
              <a:rPr lang="nl-NL" dirty="0"/>
              <a:t>Range: 50 – 7.000 Nm</a:t>
            </a:r>
          </a:p>
          <a:p>
            <a:r>
              <a:rPr lang="nl-NL" dirty="0"/>
              <a:t>B-RAD SELECT 2000-2 standard tool </a:t>
            </a:r>
            <a:r>
              <a:rPr lang="nl-NL" dirty="0" err="1"/>
              <a:t>for</a:t>
            </a:r>
            <a:r>
              <a:rPr lang="nl-NL" dirty="0"/>
              <a:t> pre-</a:t>
            </a:r>
            <a:r>
              <a:rPr lang="nl-NL" dirty="0" err="1"/>
              <a:t>torque</a:t>
            </a:r>
            <a:r>
              <a:rPr lang="nl-NL" dirty="0"/>
              <a:t> jobs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5F254C-5353-B5DC-1E66-E6C058154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639" y="2895599"/>
            <a:ext cx="3710909" cy="318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30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0BA99-760F-04B2-36C1-57E334F9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RAD tools, </a:t>
            </a:r>
            <a:r>
              <a:rPr lang="nl-NL" dirty="0" err="1"/>
              <a:t>battery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5BCCC6-E2F4-47C8-C3C4-95D294312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19" y="1214919"/>
            <a:ext cx="10946434" cy="5482214"/>
          </a:xfrm>
        </p:spPr>
        <p:txBody>
          <a:bodyPr/>
          <a:lstStyle/>
          <a:p>
            <a:r>
              <a:rPr lang="nl-NL" dirty="0"/>
              <a:t>MB-RAD, 30 – 7.000 Nm</a:t>
            </a:r>
          </a:p>
          <a:p>
            <a:r>
              <a:rPr lang="nl-NL" sz="1600" dirty="0"/>
              <a:t>Torque plus </a:t>
            </a:r>
            <a:r>
              <a:rPr lang="nl-NL" sz="1600" dirty="0" err="1"/>
              <a:t>angle</a:t>
            </a:r>
            <a:r>
              <a:rPr lang="nl-NL" sz="1600" dirty="0"/>
              <a:t>, </a:t>
            </a:r>
            <a:r>
              <a:rPr lang="nl-NL" sz="1600" dirty="0" err="1"/>
              <a:t>presets</a:t>
            </a:r>
            <a:r>
              <a:rPr lang="nl-NL" sz="1600" dirty="0"/>
              <a:t>, </a:t>
            </a:r>
            <a:r>
              <a:rPr lang="nl-NL" sz="1600" dirty="0" err="1"/>
              <a:t>limits</a:t>
            </a:r>
            <a:r>
              <a:rPr lang="nl-NL" sz="1600" dirty="0"/>
              <a:t>, etc.</a:t>
            </a:r>
          </a:p>
          <a:p>
            <a:r>
              <a:rPr lang="nl-NL" sz="1600" dirty="0"/>
              <a:t>Torque check program</a:t>
            </a:r>
          </a:p>
          <a:p>
            <a:r>
              <a:rPr lang="nl-NL" sz="1600" dirty="0"/>
              <a:t>Data log of </a:t>
            </a:r>
            <a:r>
              <a:rPr lang="nl-NL" sz="1600" dirty="0" err="1"/>
              <a:t>bolting</a:t>
            </a:r>
            <a:r>
              <a:rPr lang="nl-NL" sz="1600" dirty="0"/>
              <a:t> </a:t>
            </a:r>
            <a:r>
              <a:rPr lang="nl-NL" sz="1600" dirty="0" err="1"/>
              <a:t>process</a:t>
            </a:r>
            <a:endParaRPr lang="nl-NL" sz="1600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B-RAD S, 70 – 7.000 Nm</a:t>
            </a:r>
          </a:p>
          <a:p>
            <a:r>
              <a:rPr lang="nl-NL" sz="1600" dirty="0" err="1"/>
              <a:t>All</a:t>
            </a:r>
            <a:r>
              <a:rPr lang="nl-NL" sz="1600" dirty="0"/>
              <a:t> of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above</a:t>
            </a:r>
            <a:r>
              <a:rPr lang="nl-NL" sz="1600" dirty="0"/>
              <a:t> but </a:t>
            </a:r>
            <a:r>
              <a:rPr lang="nl-NL" sz="1600" dirty="0" err="1"/>
              <a:t>transducerized</a:t>
            </a:r>
            <a:endParaRPr lang="nl-NL" sz="1600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B-RAD X, 700 – 15.000 Nm</a:t>
            </a:r>
          </a:p>
          <a:p>
            <a:r>
              <a:rPr lang="nl-NL" sz="1600" dirty="0"/>
              <a:t>The </a:t>
            </a:r>
            <a:r>
              <a:rPr lang="nl-NL" sz="1600" dirty="0" err="1"/>
              <a:t>world’s</a:t>
            </a:r>
            <a:r>
              <a:rPr lang="nl-NL" sz="1600" dirty="0"/>
              <a:t> most </a:t>
            </a:r>
            <a:r>
              <a:rPr lang="nl-NL" sz="1600" dirty="0" err="1"/>
              <a:t>powerful</a:t>
            </a:r>
            <a:r>
              <a:rPr lang="nl-NL" sz="1600" dirty="0"/>
              <a:t> </a:t>
            </a:r>
            <a:r>
              <a:rPr lang="nl-NL" sz="1600" dirty="0" err="1"/>
              <a:t>battery</a:t>
            </a:r>
            <a:r>
              <a:rPr lang="nl-NL" sz="1600" dirty="0"/>
              <a:t> </a:t>
            </a:r>
            <a:r>
              <a:rPr lang="nl-NL" sz="1600" dirty="0" err="1"/>
              <a:t>torque</a:t>
            </a:r>
            <a:r>
              <a:rPr lang="nl-NL" sz="1600" dirty="0"/>
              <a:t> </a:t>
            </a:r>
            <a:r>
              <a:rPr lang="nl-NL" sz="1600" dirty="0" err="1"/>
              <a:t>wrench</a:t>
            </a:r>
            <a:endParaRPr lang="nl-NL" sz="1600" dirty="0"/>
          </a:p>
          <a:p>
            <a:r>
              <a:rPr lang="nl-NL" sz="1600" dirty="0"/>
              <a:t>Up </a:t>
            </a:r>
            <a:r>
              <a:rPr lang="nl-NL" sz="1600" dirty="0" err="1"/>
              <a:t>to</a:t>
            </a:r>
            <a:r>
              <a:rPr lang="nl-NL" sz="1600" dirty="0"/>
              <a:t> 15.000 Nm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00EAB75-C62F-21BB-D9C6-25FCD2E45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33" y="894655"/>
            <a:ext cx="2302933" cy="167298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6D1D7C0-92F3-DFCC-0C3D-CD0D6B186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33" y="2900068"/>
            <a:ext cx="2302933" cy="15352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3174F35-0AD4-2684-B0E6-39516A0FC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133" y="4914418"/>
            <a:ext cx="3133725" cy="14573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02EC728-0DA9-CAD9-EFF1-69DC891AE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66" y="894654"/>
            <a:ext cx="2178903" cy="167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707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3494</TotalTime>
  <Words>971</Words>
  <Application>Microsoft Office PowerPoint</Application>
  <PresentationFormat>Breedbeeld</PresentationFormat>
  <Paragraphs>252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9" baseType="lpstr">
      <vt:lpstr>Arial</vt:lpstr>
      <vt:lpstr>Calibri</vt:lpstr>
      <vt:lpstr>Gotham</vt:lpstr>
      <vt:lpstr>Realist ExtraBold</vt:lpstr>
      <vt:lpstr>Realist Medium</vt:lpstr>
      <vt:lpstr>Kantoorthema</vt:lpstr>
      <vt:lpstr>PowerPoint-presentatie</vt:lpstr>
      <vt:lpstr>Contents</vt:lpstr>
      <vt:lpstr>The wind industry - general</vt:lpstr>
      <vt:lpstr>Wind Turbine manufacturers </vt:lpstr>
      <vt:lpstr>RAD torque tools – approvals </vt:lpstr>
      <vt:lpstr>Key benefits using RAD Torque tools</vt:lpstr>
      <vt:lpstr>RAD tools for the wind industry</vt:lpstr>
      <vt:lpstr>RAD tools, battery </vt:lpstr>
      <vt:lpstr>RAD tools, battery</vt:lpstr>
      <vt:lpstr>RAD tool, electric</vt:lpstr>
      <vt:lpstr>RAD tools, electric</vt:lpstr>
      <vt:lpstr>RAD tools, Smart Socket</vt:lpstr>
      <vt:lpstr>Radial tools</vt:lpstr>
      <vt:lpstr>Wind industry – customer types</vt:lpstr>
      <vt:lpstr>Component manufacturing</vt:lpstr>
      <vt:lpstr>Component manufacturing</vt:lpstr>
      <vt:lpstr>Components assembly</vt:lpstr>
      <vt:lpstr>Transportation of turbine parts</vt:lpstr>
      <vt:lpstr>Transportation offshore (sea fastening)</vt:lpstr>
      <vt:lpstr>Transportation offshore (sea fastening)</vt:lpstr>
      <vt:lpstr>Turbine erection</vt:lpstr>
      <vt:lpstr>Turbine installation: tower flanges</vt:lpstr>
      <vt:lpstr>Turbine installation: tower - nacelle</vt:lpstr>
      <vt:lpstr>Turbine installation: nacelle - hub</vt:lpstr>
      <vt:lpstr>Turbine installation: main shaft connection</vt:lpstr>
      <vt:lpstr>Turbine installation: blades - hub</vt:lpstr>
      <vt:lpstr>300 hours service</vt:lpstr>
      <vt:lpstr>Service &amp; repairs</vt:lpstr>
      <vt:lpstr>RAD competitors in the wind industry</vt:lpstr>
      <vt:lpstr>Certification labs</vt:lpstr>
      <vt:lpstr>Recycling of wind turbines</vt:lpstr>
      <vt:lpstr>References in the wind industry  </vt:lpstr>
      <vt:lpstr>Alternative bolting methods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Salvatore de Jong | RAD Torque Systems</dc:creator>
  <cp:lastModifiedBy>M. Hoogendoorn</cp:lastModifiedBy>
  <cp:revision>232</cp:revision>
  <dcterms:created xsi:type="dcterms:W3CDTF">2015-02-04T15:23:48Z</dcterms:created>
  <dcterms:modified xsi:type="dcterms:W3CDTF">2023-07-11T15:28:17Z</dcterms:modified>
</cp:coreProperties>
</file>